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3"/>
  </p:notesMasterIdLst>
  <p:handoutMasterIdLst>
    <p:handoutMasterId r:id="rId44"/>
  </p:handoutMasterIdLst>
  <p:sldIdLst>
    <p:sldId id="256" r:id="rId2"/>
    <p:sldId id="257" r:id="rId3"/>
    <p:sldId id="263" r:id="rId4"/>
    <p:sldId id="259" r:id="rId5"/>
    <p:sldId id="264" r:id="rId6"/>
    <p:sldId id="265" r:id="rId7"/>
    <p:sldId id="260" r:id="rId8"/>
    <p:sldId id="262" r:id="rId9"/>
    <p:sldId id="267" r:id="rId10"/>
    <p:sldId id="268" r:id="rId11"/>
    <p:sldId id="269" r:id="rId12"/>
    <p:sldId id="270" r:id="rId13"/>
    <p:sldId id="271" r:id="rId14"/>
    <p:sldId id="273" r:id="rId15"/>
    <p:sldId id="275" r:id="rId16"/>
    <p:sldId id="276" r:id="rId17"/>
    <p:sldId id="278" r:id="rId18"/>
    <p:sldId id="279" r:id="rId19"/>
    <p:sldId id="280" r:id="rId20"/>
    <p:sldId id="281" r:id="rId21"/>
    <p:sldId id="282" r:id="rId22"/>
    <p:sldId id="283" r:id="rId23"/>
    <p:sldId id="284" r:id="rId24"/>
    <p:sldId id="285" r:id="rId25"/>
    <p:sldId id="286" r:id="rId26"/>
    <p:sldId id="287" r:id="rId27"/>
    <p:sldId id="289" r:id="rId28"/>
    <p:sldId id="290" r:id="rId29"/>
    <p:sldId id="291" r:id="rId30"/>
    <p:sldId id="292" r:id="rId31"/>
    <p:sldId id="293" r:id="rId32"/>
    <p:sldId id="294" r:id="rId33"/>
    <p:sldId id="295" r:id="rId34"/>
    <p:sldId id="296" r:id="rId35"/>
    <p:sldId id="297" r:id="rId36"/>
    <p:sldId id="298" r:id="rId37"/>
    <p:sldId id="299" r:id="rId38"/>
    <p:sldId id="300" r:id="rId39"/>
    <p:sldId id="301" r:id="rId40"/>
    <p:sldId id="302" r:id="rId41"/>
    <p:sldId id="303" r:id="rId42"/>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hiddenSlides="1"/>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9770" autoAdjust="0"/>
  </p:normalViewPr>
  <p:slideViewPr>
    <p:cSldViewPr snapToGrid="0" snapToObjects="1">
      <p:cViewPr>
        <p:scale>
          <a:sx n="65" d="100"/>
          <a:sy n="65" d="100"/>
        </p:scale>
        <p:origin x="-2896"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handoutMaster" Target="handoutMasters/handoutMaster1.xml"/><Relationship Id="rId45" Type="http://schemas.openxmlformats.org/officeDocument/2006/relationships/printerSettings" Target="printerSettings/printerSettings1.bin"/></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7C4863-9BE5-C046-923E-4C5E103EF35A}" type="doc">
      <dgm:prSet loTypeId="urn:microsoft.com/office/officeart/2005/8/layout/pyramid1" loCatId="" qsTypeId="urn:microsoft.com/office/officeart/2005/8/quickstyle/simple4" qsCatId="simple" csTypeId="urn:microsoft.com/office/officeart/2005/8/colors/colorful1" csCatId="colorful" phldr="1"/>
      <dgm:spPr/>
    </dgm:pt>
    <dgm:pt modelId="{B8FA0598-2387-EF47-88DA-158DA2E7860C}">
      <dgm:prSet phldrT="[Texte]" custT="1"/>
      <dgm:spPr>
        <a:solidFill>
          <a:schemeClr val="accent6"/>
        </a:solidFill>
      </dgm:spPr>
      <dgm:t>
        <a:bodyPr/>
        <a:lstStyle/>
        <a:p>
          <a:pPr algn="ctr"/>
          <a:r>
            <a:rPr lang="fr-FR" sz="2400" dirty="0" err="1" smtClean="0"/>
            <a:t>Changing</a:t>
          </a:r>
          <a:r>
            <a:rPr lang="fr-FR" sz="2400" dirty="0" smtClean="0"/>
            <a:t> </a:t>
          </a:r>
          <a:r>
            <a:rPr lang="fr-FR" sz="2400" dirty="0" err="1" smtClean="0"/>
            <a:t>policies</a:t>
          </a:r>
          <a:endParaRPr lang="fr-FR" sz="2400" dirty="0"/>
        </a:p>
      </dgm:t>
    </dgm:pt>
    <dgm:pt modelId="{C4CED64B-9231-8B41-90F3-F8BE0E36AD83}" type="parTrans" cxnId="{5009D121-BE59-1E4F-B3C3-3F355BB86079}">
      <dgm:prSet/>
      <dgm:spPr/>
      <dgm:t>
        <a:bodyPr/>
        <a:lstStyle/>
        <a:p>
          <a:pPr algn="ctr"/>
          <a:endParaRPr lang="fr-FR"/>
        </a:p>
      </dgm:t>
    </dgm:pt>
    <dgm:pt modelId="{97346CAF-EB38-9F47-94BD-2A77ECB6E0F1}" type="sibTrans" cxnId="{5009D121-BE59-1E4F-B3C3-3F355BB86079}">
      <dgm:prSet/>
      <dgm:spPr/>
      <dgm:t>
        <a:bodyPr/>
        <a:lstStyle/>
        <a:p>
          <a:pPr algn="ctr"/>
          <a:endParaRPr lang="fr-FR"/>
        </a:p>
      </dgm:t>
    </dgm:pt>
    <dgm:pt modelId="{89ED610C-09F8-1F4A-96A5-DB3E051A796C}">
      <dgm:prSet phldrT="[Texte]"/>
      <dgm:spPr/>
      <dgm:t>
        <a:bodyPr/>
        <a:lstStyle/>
        <a:p>
          <a:pPr algn="ctr"/>
          <a:r>
            <a:rPr lang="fr-FR" dirty="0" err="1" smtClean="0"/>
            <a:t>Changing</a:t>
          </a:r>
          <a:r>
            <a:rPr lang="fr-FR" dirty="0" smtClean="0"/>
            <a:t> </a:t>
          </a:r>
          <a:r>
            <a:rPr lang="fr-FR" dirty="0" err="1" smtClean="0"/>
            <a:t>norms</a:t>
          </a:r>
          <a:endParaRPr lang="fr-FR" dirty="0"/>
        </a:p>
      </dgm:t>
    </dgm:pt>
    <dgm:pt modelId="{4ED4F0D8-2E3C-B448-A138-ADF629713CBB}" type="parTrans" cxnId="{23E163F9-8EAF-D445-97B3-06A385ADB1B5}">
      <dgm:prSet/>
      <dgm:spPr/>
      <dgm:t>
        <a:bodyPr/>
        <a:lstStyle/>
        <a:p>
          <a:pPr algn="ctr"/>
          <a:endParaRPr lang="fr-FR"/>
        </a:p>
      </dgm:t>
    </dgm:pt>
    <dgm:pt modelId="{9EAE2211-85B8-634D-985B-086260E2CE65}" type="sibTrans" cxnId="{23E163F9-8EAF-D445-97B3-06A385ADB1B5}">
      <dgm:prSet/>
      <dgm:spPr/>
      <dgm:t>
        <a:bodyPr/>
        <a:lstStyle/>
        <a:p>
          <a:pPr algn="ctr"/>
          <a:endParaRPr lang="fr-FR"/>
        </a:p>
      </dgm:t>
    </dgm:pt>
    <dgm:pt modelId="{5F9AE89D-9B34-694A-97DA-580899B70945}">
      <dgm:prSet phldrT="[Texte]"/>
      <dgm:spPr/>
      <dgm:t>
        <a:bodyPr/>
        <a:lstStyle/>
        <a:p>
          <a:pPr algn="ctr"/>
          <a:r>
            <a:rPr lang="fr-FR" dirty="0" err="1" smtClean="0"/>
            <a:t>Changing</a:t>
          </a:r>
          <a:r>
            <a:rPr lang="fr-FR" dirty="0" smtClean="0"/>
            <a:t> attitudes and </a:t>
          </a:r>
          <a:r>
            <a:rPr lang="fr-FR" dirty="0" err="1" smtClean="0"/>
            <a:t>behaviour</a:t>
          </a:r>
          <a:endParaRPr lang="fr-FR" dirty="0"/>
        </a:p>
      </dgm:t>
    </dgm:pt>
    <dgm:pt modelId="{BD9E4614-6BA5-044B-8602-C8379579D88D}" type="parTrans" cxnId="{0EB6F9B0-9DE2-EF4D-ABFF-3322B157721C}">
      <dgm:prSet/>
      <dgm:spPr/>
      <dgm:t>
        <a:bodyPr/>
        <a:lstStyle/>
        <a:p>
          <a:pPr algn="ctr"/>
          <a:endParaRPr lang="fr-FR"/>
        </a:p>
      </dgm:t>
    </dgm:pt>
    <dgm:pt modelId="{72D2F14C-559D-8E4A-BFFA-55F97D8031FE}" type="sibTrans" cxnId="{0EB6F9B0-9DE2-EF4D-ABFF-3322B157721C}">
      <dgm:prSet/>
      <dgm:spPr/>
      <dgm:t>
        <a:bodyPr/>
        <a:lstStyle/>
        <a:p>
          <a:pPr algn="ctr"/>
          <a:endParaRPr lang="fr-FR"/>
        </a:p>
      </dgm:t>
    </dgm:pt>
    <dgm:pt modelId="{6244CFB4-4065-3341-B012-1B34BC0736EF}">
      <dgm:prSet phldrT="[Texte]"/>
      <dgm:spPr/>
      <dgm:t>
        <a:bodyPr/>
        <a:lstStyle/>
        <a:p>
          <a:pPr algn="ctr"/>
          <a:r>
            <a:rPr lang="fr-FR" dirty="0" err="1" smtClean="0"/>
            <a:t>Maximising</a:t>
          </a:r>
          <a:r>
            <a:rPr lang="fr-FR" dirty="0" smtClean="0"/>
            <a:t> service provision</a:t>
          </a:r>
          <a:endParaRPr lang="fr-FR" dirty="0"/>
        </a:p>
      </dgm:t>
    </dgm:pt>
    <dgm:pt modelId="{4A6F8823-4237-3D40-94EE-063145D10844}" type="parTrans" cxnId="{E6DD5702-8B7E-3A46-8BAB-D7173FDD1459}">
      <dgm:prSet/>
      <dgm:spPr/>
      <dgm:t>
        <a:bodyPr/>
        <a:lstStyle/>
        <a:p>
          <a:pPr algn="ctr"/>
          <a:endParaRPr lang="fr-FR"/>
        </a:p>
      </dgm:t>
    </dgm:pt>
    <dgm:pt modelId="{FC4B8587-E7B6-824A-8D3E-0F91238D0F9E}" type="sibTrans" cxnId="{E6DD5702-8B7E-3A46-8BAB-D7173FDD1459}">
      <dgm:prSet/>
      <dgm:spPr/>
      <dgm:t>
        <a:bodyPr/>
        <a:lstStyle/>
        <a:p>
          <a:pPr algn="ctr"/>
          <a:endParaRPr lang="fr-FR"/>
        </a:p>
      </dgm:t>
    </dgm:pt>
    <dgm:pt modelId="{15E5FA10-3DAE-3C40-8A92-A2EA0CB6B66B}" type="pres">
      <dgm:prSet presAssocID="{F57C4863-9BE5-C046-923E-4C5E103EF35A}" presName="Name0" presStyleCnt="0">
        <dgm:presLayoutVars>
          <dgm:dir/>
          <dgm:animLvl val="lvl"/>
          <dgm:resizeHandles val="exact"/>
        </dgm:presLayoutVars>
      </dgm:prSet>
      <dgm:spPr/>
    </dgm:pt>
    <dgm:pt modelId="{4A6457C6-DFC3-C941-B571-53FD918FD807}" type="pres">
      <dgm:prSet presAssocID="{B8FA0598-2387-EF47-88DA-158DA2E7860C}" presName="Name8" presStyleCnt="0"/>
      <dgm:spPr/>
    </dgm:pt>
    <dgm:pt modelId="{5CC9A6FD-326B-3A44-8CC5-BF92FA01CE9C}" type="pres">
      <dgm:prSet presAssocID="{B8FA0598-2387-EF47-88DA-158DA2E7860C}" presName="level" presStyleLbl="node1" presStyleIdx="0" presStyleCnt="4" custScaleY="65341">
        <dgm:presLayoutVars>
          <dgm:chMax val="1"/>
          <dgm:bulletEnabled val="1"/>
        </dgm:presLayoutVars>
      </dgm:prSet>
      <dgm:spPr/>
      <dgm:t>
        <a:bodyPr/>
        <a:lstStyle/>
        <a:p>
          <a:endParaRPr lang="fr-FR"/>
        </a:p>
      </dgm:t>
    </dgm:pt>
    <dgm:pt modelId="{69CB7AE8-529C-884E-BAA9-072506C4D698}" type="pres">
      <dgm:prSet presAssocID="{B8FA0598-2387-EF47-88DA-158DA2E7860C}" presName="levelTx" presStyleLbl="revTx" presStyleIdx="0" presStyleCnt="0">
        <dgm:presLayoutVars>
          <dgm:chMax val="1"/>
          <dgm:bulletEnabled val="1"/>
        </dgm:presLayoutVars>
      </dgm:prSet>
      <dgm:spPr/>
      <dgm:t>
        <a:bodyPr/>
        <a:lstStyle/>
        <a:p>
          <a:endParaRPr lang="fr-FR"/>
        </a:p>
      </dgm:t>
    </dgm:pt>
    <dgm:pt modelId="{A7A13E3F-0A64-9A4F-A597-56041A35F9BE}" type="pres">
      <dgm:prSet presAssocID="{89ED610C-09F8-1F4A-96A5-DB3E051A796C}" presName="Name8" presStyleCnt="0"/>
      <dgm:spPr/>
    </dgm:pt>
    <dgm:pt modelId="{8D38E934-07D1-2649-A118-E0A51B3BF58D}" type="pres">
      <dgm:prSet presAssocID="{89ED610C-09F8-1F4A-96A5-DB3E051A796C}" presName="level" presStyleLbl="node1" presStyleIdx="1" presStyleCnt="4" custScaleY="47821">
        <dgm:presLayoutVars>
          <dgm:chMax val="1"/>
          <dgm:bulletEnabled val="1"/>
        </dgm:presLayoutVars>
      </dgm:prSet>
      <dgm:spPr/>
      <dgm:t>
        <a:bodyPr/>
        <a:lstStyle/>
        <a:p>
          <a:endParaRPr lang="fr-FR"/>
        </a:p>
      </dgm:t>
    </dgm:pt>
    <dgm:pt modelId="{1B769DCC-B212-2A46-A276-B2536DFE3651}" type="pres">
      <dgm:prSet presAssocID="{89ED610C-09F8-1F4A-96A5-DB3E051A796C}" presName="levelTx" presStyleLbl="revTx" presStyleIdx="0" presStyleCnt="0">
        <dgm:presLayoutVars>
          <dgm:chMax val="1"/>
          <dgm:bulletEnabled val="1"/>
        </dgm:presLayoutVars>
      </dgm:prSet>
      <dgm:spPr/>
      <dgm:t>
        <a:bodyPr/>
        <a:lstStyle/>
        <a:p>
          <a:endParaRPr lang="fr-FR"/>
        </a:p>
      </dgm:t>
    </dgm:pt>
    <dgm:pt modelId="{5099835A-1BBE-3945-B9C8-7EF0559A1917}" type="pres">
      <dgm:prSet presAssocID="{5F9AE89D-9B34-694A-97DA-580899B70945}" presName="Name8" presStyleCnt="0"/>
      <dgm:spPr/>
    </dgm:pt>
    <dgm:pt modelId="{B8496A69-2713-4947-9977-727698B90E71}" type="pres">
      <dgm:prSet presAssocID="{5F9AE89D-9B34-694A-97DA-580899B70945}" presName="level" presStyleLbl="node1" presStyleIdx="2" presStyleCnt="4" custScaleY="59116">
        <dgm:presLayoutVars>
          <dgm:chMax val="1"/>
          <dgm:bulletEnabled val="1"/>
        </dgm:presLayoutVars>
      </dgm:prSet>
      <dgm:spPr/>
      <dgm:t>
        <a:bodyPr/>
        <a:lstStyle/>
        <a:p>
          <a:endParaRPr lang="fr-FR"/>
        </a:p>
      </dgm:t>
    </dgm:pt>
    <dgm:pt modelId="{D4B295C0-E2BF-8F49-886D-4B9816A49B6D}" type="pres">
      <dgm:prSet presAssocID="{5F9AE89D-9B34-694A-97DA-580899B70945}" presName="levelTx" presStyleLbl="revTx" presStyleIdx="0" presStyleCnt="0">
        <dgm:presLayoutVars>
          <dgm:chMax val="1"/>
          <dgm:bulletEnabled val="1"/>
        </dgm:presLayoutVars>
      </dgm:prSet>
      <dgm:spPr/>
      <dgm:t>
        <a:bodyPr/>
        <a:lstStyle/>
        <a:p>
          <a:endParaRPr lang="fr-FR"/>
        </a:p>
      </dgm:t>
    </dgm:pt>
    <dgm:pt modelId="{81233364-9CAE-5E4B-BCE6-9FE51053983B}" type="pres">
      <dgm:prSet presAssocID="{6244CFB4-4065-3341-B012-1B34BC0736EF}" presName="Name8" presStyleCnt="0"/>
      <dgm:spPr/>
    </dgm:pt>
    <dgm:pt modelId="{8914D3C8-47F8-6341-8171-A663BC9C6836}" type="pres">
      <dgm:prSet presAssocID="{6244CFB4-4065-3341-B012-1B34BC0736EF}" presName="level" presStyleLbl="node1" presStyleIdx="3" presStyleCnt="4" custScaleY="44910">
        <dgm:presLayoutVars>
          <dgm:chMax val="1"/>
          <dgm:bulletEnabled val="1"/>
        </dgm:presLayoutVars>
      </dgm:prSet>
      <dgm:spPr/>
      <dgm:t>
        <a:bodyPr/>
        <a:lstStyle/>
        <a:p>
          <a:endParaRPr lang="fr-FR"/>
        </a:p>
      </dgm:t>
    </dgm:pt>
    <dgm:pt modelId="{073EE575-1034-524B-9F4E-965472CDA40D}" type="pres">
      <dgm:prSet presAssocID="{6244CFB4-4065-3341-B012-1B34BC0736EF}" presName="levelTx" presStyleLbl="revTx" presStyleIdx="0" presStyleCnt="0">
        <dgm:presLayoutVars>
          <dgm:chMax val="1"/>
          <dgm:bulletEnabled val="1"/>
        </dgm:presLayoutVars>
      </dgm:prSet>
      <dgm:spPr/>
      <dgm:t>
        <a:bodyPr/>
        <a:lstStyle/>
        <a:p>
          <a:endParaRPr lang="fr-FR"/>
        </a:p>
      </dgm:t>
    </dgm:pt>
  </dgm:ptLst>
  <dgm:cxnLst>
    <dgm:cxn modelId="{5009D121-BE59-1E4F-B3C3-3F355BB86079}" srcId="{F57C4863-9BE5-C046-923E-4C5E103EF35A}" destId="{B8FA0598-2387-EF47-88DA-158DA2E7860C}" srcOrd="0" destOrd="0" parTransId="{C4CED64B-9231-8B41-90F3-F8BE0E36AD83}" sibTransId="{97346CAF-EB38-9F47-94BD-2A77ECB6E0F1}"/>
    <dgm:cxn modelId="{E1B44B1F-A4E4-DF46-A562-6F54E78C5F6D}" type="presOf" srcId="{5F9AE89D-9B34-694A-97DA-580899B70945}" destId="{D4B295C0-E2BF-8F49-886D-4B9816A49B6D}" srcOrd="1" destOrd="0" presId="urn:microsoft.com/office/officeart/2005/8/layout/pyramid1"/>
    <dgm:cxn modelId="{C4F8337F-99EF-8045-B729-D2DB8055A2CB}" type="presOf" srcId="{B8FA0598-2387-EF47-88DA-158DA2E7860C}" destId="{5CC9A6FD-326B-3A44-8CC5-BF92FA01CE9C}" srcOrd="0" destOrd="0" presId="urn:microsoft.com/office/officeart/2005/8/layout/pyramid1"/>
    <dgm:cxn modelId="{C1B87D7B-A16B-DA4E-B60D-DB38CF0E3B3D}" type="presOf" srcId="{5F9AE89D-9B34-694A-97DA-580899B70945}" destId="{B8496A69-2713-4947-9977-727698B90E71}" srcOrd="0" destOrd="0" presId="urn:microsoft.com/office/officeart/2005/8/layout/pyramid1"/>
    <dgm:cxn modelId="{253E9DCB-DC14-3146-9D43-D87440777AAF}" type="presOf" srcId="{89ED610C-09F8-1F4A-96A5-DB3E051A796C}" destId="{1B769DCC-B212-2A46-A276-B2536DFE3651}" srcOrd="1" destOrd="0" presId="urn:microsoft.com/office/officeart/2005/8/layout/pyramid1"/>
    <dgm:cxn modelId="{799B7CE5-5341-5C4D-8FB4-817860BC0F92}" type="presOf" srcId="{B8FA0598-2387-EF47-88DA-158DA2E7860C}" destId="{69CB7AE8-529C-884E-BAA9-072506C4D698}" srcOrd="1" destOrd="0" presId="urn:microsoft.com/office/officeart/2005/8/layout/pyramid1"/>
    <dgm:cxn modelId="{F9EE40F3-BED8-2846-AEB4-F091695749C6}" type="presOf" srcId="{6244CFB4-4065-3341-B012-1B34BC0736EF}" destId="{073EE575-1034-524B-9F4E-965472CDA40D}" srcOrd="1" destOrd="0" presId="urn:microsoft.com/office/officeart/2005/8/layout/pyramid1"/>
    <dgm:cxn modelId="{B0B85BBC-4A57-0C4B-8B1C-5BC787887326}" type="presOf" srcId="{F57C4863-9BE5-C046-923E-4C5E103EF35A}" destId="{15E5FA10-3DAE-3C40-8A92-A2EA0CB6B66B}" srcOrd="0" destOrd="0" presId="urn:microsoft.com/office/officeart/2005/8/layout/pyramid1"/>
    <dgm:cxn modelId="{23E163F9-8EAF-D445-97B3-06A385ADB1B5}" srcId="{F57C4863-9BE5-C046-923E-4C5E103EF35A}" destId="{89ED610C-09F8-1F4A-96A5-DB3E051A796C}" srcOrd="1" destOrd="0" parTransId="{4ED4F0D8-2E3C-B448-A138-ADF629713CBB}" sibTransId="{9EAE2211-85B8-634D-985B-086260E2CE65}"/>
    <dgm:cxn modelId="{62DDD12D-66DC-6D4A-8213-42522E6B96C2}" type="presOf" srcId="{89ED610C-09F8-1F4A-96A5-DB3E051A796C}" destId="{8D38E934-07D1-2649-A118-E0A51B3BF58D}" srcOrd="0" destOrd="0" presId="urn:microsoft.com/office/officeart/2005/8/layout/pyramid1"/>
    <dgm:cxn modelId="{17257831-83A8-014F-997C-200F57239B3B}" type="presOf" srcId="{6244CFB4-4065-3341-B012-1B34BC0736EF}" destId="{8914D3C8-47F8-6341-8171-A663BC9C6836}" srcOrd="0" destOrd="0" presId="urn:microsoft.com/office/officeart/2005/8/layout/pyramid1"/>
    <dgm:cxn modelId="{E6DD5702-8B7E-3A46-8BAB-D7173FDD1459}" srcId="{F57C4863-9BE5-C046-923E-4C5E103EF35A}" destId="{6244CFB4-4065-3341-B012-1B34BC0736EF}" srcOrd="3" destOrd="0" parTransId="{4A6F8823-4237-3D40-94EE-063145D10844}" sibTransId="{FC4B8587-E7B6-824A-8D3E-0F91238D0F9E}"/>
    <dgm:cxn modelId="{0EB6F9B0-9DE2-EF4D-ABFF-3322B157721C}" srcId="{F57C4863-9BE5-C046-923E-4C5E103EF35A}" destId="{5F9AE89D-9B34-694A-97DA-580899B70945}" srcOrd="2" destOrd="0" parTransId="{BD9E4614-6BA5-044B-8602-C8379579D88D}" sibTransId="{72D2F14C-559D-8E4A-BFFA-55F97D8031FE}"/>
    <dgm:cxn modelId="{FC25DCD4-1C4F-1D48-A0BE-D5FAB4E97F99}" type="presParOf" srcId="{15E5FA10-3DAE-3C40-8A92-A2EA0CB6B66B}" destId="{4A6457C6-DFC3-C941-B571-53FD918FD807}" srcOrd="0" destOrd="0" presId="urn:microsoft.com/office/officeart/2005/8/layout/pyramid1"/>
    <dgm:cxn modelId="{C683E132-A155-B649-A448-B1D210DA507D}" type="presParOf" srcId="{4A6457C6-DFC3-C941-B571-53FD918FD807}" destId="{5CC9A6FD-326B-3A44-8CC5-BF92FA01CE9C}" srcOrd="0" destOrd="0" presId="urn:microsoft.com/office/officeart/2005/8/layout/pyramid1"/>
    <dgm:cxn modelId="{316B2988-3B8A-FC42-8E74-CFCA9080EDB7}" type="presParOf" srcId="{4A6457C6-DFC3-C941-B571-53FD918FD807}" destId="{69CB7AE8-529C-884E-BAA9-072506C4D698}" srcOrd="1" destOrd="0" presId="urn:microsoft.com/office/officeart/2005/8/layout/pyramid1"/>
    <dgm:cxn modelId="{59260D3A-C38A-BC48-9068-FA0B42B49044}" type="presParOf" srcId="{15E5FA10-3DAE-3C40-8A92-A2EA0CB6B66B}" destId="{A7A13E3F-0A64-9A4F-A597-56041A35F9BE}" srcOrd="1" destOrd="0" presId="urn:microsoft.com/office/officeart/2005/8/layout/pyramid1"/>
    <dgm:cxn modelId="{ED6D1805-F3E0-6048-AE3B-7BFA2F86389B}" type="presParOf" srcId="{A7A13E3F-0A64-9A4F-A597-56041A35F9BE}" destId="{8D38E934-07D1-2649-A118-E0A51B3BF58D}" srcOrd="0" destOrd="0" presId="urn:microsoft.com/office/officeart/2005/8/layout/pyramid1"/>
    <dgm:cxn modelId="{6CDF62B8-0348-4546-B9C1-8B52734F6288}" type="presParOf" srcId="{A7A13E3F-0A64-9A4F-A597-56041A35F9BE}" destId="{1B769DCC-B212-2A46-A276-B2536DFE3651}" srcOrd="1" destOrd="0" presId="urn:microsoft.com/office/officeart/2005/8/layout/pyramid1"/>
    <dgm:cxn modelId="{931B6AA8-3484-EF4A-BF15-DD3DC6AE1820}" type="presParOf" srcId="{15E5FA10-3DAE-3C40-8A92-A2EA0CB6B66B}" destId="{5099835A-1BBE-3945-B9C8-7EF0559A1917}" srcOrd="2" destOrd="0" presId="urn:microsoft.com/office/officeart/2005/8/layout/pyramid1"/>
    <dgm:cxn modelId="{43A4043F-5B08-D143-969A-AE561E3C5607}" type="presParOf" srcId="{5099835A-1BBE-3945-B9C8-7EF0559A1917}" destId="{B8496A69-2713-4947-9977-727698B90E71}" srcOrd="0" destOrd="0" presId="urn:microsoft.com/office/officeart/2005/8/layout/pyramid1"/>
    <dgm:cxn modelId="{80664928-A763-7E41-ACD7-C760F75F12C5}" type="presParOf" srcId="{5099835A-1BBE-3945-B9C8-7EF0559A1917}" destId="{D4B295C0-E2BF-8F49-886D-4B9816A49B6D}" srcOrd="1" destOrd="0" presId="urn:microsoft.com/office/officeart/2005/8/layout/pyramid1"/>
    <dgm:cxn modelId="{96B27140-5D62-9247-8EDA-FE287558A4A8}" type="presParOf" srcId="{15E5FA10-3DAE-3C40-8A92-A2EA0CB6B66B}" destId="{81233364-9CAE-5E4B-BCE6-9FE51053983B}" srcOrd="3" destOrd="0" presId="urn:microsoft.com/office/officeart/2005/8/layout/pyramid1"/>
    <dgm:cxn modelId="{C2BE3577-0A38-4B4F-973C-7634FD0D53DF}" type="presParOf" srcId="{81233364-9CAE-5E4B-BCE6-9FE51053983B}" destId="{8914D3C8-47F8-6341-8171-A663BC9C6836}" srcOrd="0" destOrd="0" presId="urn:microsoft.com/office/officeart/2005/8/layout/pyramid1"/>
    <dgm:cxn modelId="{235A7A6B-477B-654F-8DCC-11389A91CF87}" type="presParOf" srcId="{81233364-9CAE-5E4B-BCE6-9FE51053983B}" destId="{073EE575-1034-524B-9F4E-965472CDA40D}"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C9A6FD-326B-3A44-8CC5-BF92FA01CE9C}">
      <dsp:nvSpPr>
        <dsp:cNvPr id="0" name=""/>
        <dsp:cNvSpPr/>
      </dsp:nvSpPr>
      <dsp:spPr>
        <a:xfrm>
          <a:off x="2406819" y="0"/>
          <a:ext cx="2071348" cy="1467185"/>
        </a:xfrm>
        <a:prstGeom prst="trapezoid">
          <a:avLst>
            <a:gd name="adj" fmla="val 70589"/>
          </a:avLst>
        </a:prstGeom>
        <a:solidFill>
          <a:schemeClr val="accent6"/>
        </a:solidFill>
        <a:ln>
          <a:noFill/>
        </a:ln>
        <a:effectLst>
          <a:outerShdw blurRad="38100" dist="25400" dir="27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fr-FR" sz="2400" kern="1200" dirty="0" err="1" smtClean="0"/>
            <a:t>Changing</a:t>
          </a:r>
          <a:r>
            <a:rPr lang="fr-FR" sz="2400" kern="1200" dirty="0" smtClean="0"/>
            <a:t> </a:t>
          </a:r>
          <a:r>
            <a:rPr lang="fr-FR" sz="2400" kern="1200" dirty="0" err="1" smtClean="0"/>
            <a:t>policies</a:t>
          </a:r>
          <a:endParaRPr lang="fr-FR" sz="2400" kern="1200" dirty="0"/>
        </a:p>
      </dsp:txBody>
      <dsp:txXfrm>
        <a:off x="2406819" y="0"/>
        <a:ext cx="2071348" cy="1467185"/>
      </dsp:txXfrm>
    </dsp:sp>
    <dsp:sp modelId="{8D38E934-07D1-2649-A118-E0A51B3BF58D}">
      <dsp:nvSpPr>
        <dsp:cNvPr id="0" name=""/>
        <dsp:cNvSpPr/>
      </dsp:nvSpPr>
      <dsp:spPr>
        <a:xfrm>
          <a:off x="1648842" y="1467185"/>
          <a:ext cx="3587302" cy="1073786"/>
        </a:xfrm>
        <a:prstGeom prst="trapezoid">
          <a:avLst>
            <a:gd name="adj" fmla="val 70589"/>
          </a:avLst>
        </a:prstGeom>
        <a:gradFill rotWithShape="0">
          <a:gsLst>
            <a:gs pos="0">
              <a:schemeClr val="accent3">
                <a:hueOff val="0"/>
                <a:satOff val="0"/>
                <a:lumOff val="0"/>
                <a:alphaOff val="0"/>
                <a:tint val="100000"/>
                <a:shade val="100000"/>
                <a:satMod val="129999"/>
              </a:schemeClr>
            </a:gs>
            <a:gs pos="100000">
              <a:schemeClr val="accent3">
                <a:hueOff val="0"/>
                <a:satOff val="0"/>
                <a:lumOff val="0"/>
                <a:alphaOff val="0"/>
                <a:tint val="50000"/>
                <a:shade val="100000"/>
                <a:satMod val="350000"/>
              </a:schemeClr>
            </a:gs>
          </a:gsLst>
          <a:lin ang="16200000" scaled="0"/>
        </a:gradFill>
        <a:ln>
          <a:noFill/>
        </a:ln>
        <a:effectLst>
          <a:outerShdw blurRad="38100" dist="25400" dir="27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fr-FR" sz="3200" kern="1200" dirty="0" err="1" smtClean="0"/>
            <a:t>Changing</a:t>
          </a:r>
          <a:r>
            <a:rPr lang="fr-FR" sz="3200" kern="1200" dirty="0" smtClean="0"/>
            <a:t> </a:t>
          </a:r>
          <a:r>
            <a:rPr lang="fr-FR" sz="3200" kern="1200" dirty="0" err="1" smtClean="0"/>
            <a:t>norms</a:t>
          </a:r>
          <a:endParaRPr lang="fr-FR" sz="3200" kern="1200" dirty="0"/>
        </a:p>
      </dsp:txBody>
      <dsp:txXfrm>
        <a:off x="2276620" y="1467185"/>
        <a:ext cx="2331746" cy="1073786"/>
      </dsp:txXfrm>
    </dsp:sp>
    <dsp:sp modelId="{B8496A69-2713-4947-9977-727698B90E71}">
      <dsp:nvSpPr>
        <dsp:cNvPr id="0" name=""/>
        <dsp:cNvSpPr/>
      </dsp:nvSpPr>
      <dsp:spPr>
        <a:xfrm>
          <a:off x="711836" y="2540971"/>
          <a:ext cx="5461314" cy="1327407"/>
        </a:xfrm>
        <a:prstGeom prst="trapezoid">
          <a:avLst>
            <a:gd name="adj" fmla="val 70589"/>
          </a:avLst>
        </a:prstGeom>
        <a:gradFill rotWithShape="0">
          <a:gsLst>
            <a:gs pos="0">
              <a:schemeClr val="accent4">
                <a:hueOff val="0"/>
                <a:satOff val="0"/>
                <a:lumOff val="0"/>
                <a:alphaOff val="0"/>
                <a:tint val="100000"/>
                <a:shade val="100000"/>
                <a:satMod val="129999"/>
              </a:schemeClr>
            </a:gs>
            <a:gs pos="100000">
              <a:schemeClr val="accent4">
                <a:hueOff val="0"/>
                <a:satOff val="0"/>
                <a:lumOff val="0"/>
                <a:alphaOff val="0"/>
                <a:tint val="50000"/>
                <a:shade val="100000"/>
                <a:satMod val="350000"/>
              </a:schemeClr>
            </a:gs>
          </a:gsLst>
          <a:lin ang="16200000" scaled="0"/>
        </a:gradFill>
        <a:ln>
          <a:noFill/>
        </a:ln>
        <a:effectLst>
          <a:outerShdw blurRad="38100" dist="25400" dir="27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fr-FR" sz="3200" kern="1200" dirty="0" err="1" smtClean="0"/>
            <a:t>Changing</a:t>
          </a:r>
          <a:r>
            <a:rPr lang="fr-FR" sz="3200" kern="1200" dirty="0" smtClean="0"/>
            <a:t> attitudes and </a:t>
          </a:r>
          <a:r>
            <a:rPr lang="fr-FR" sz="3200" kern="1200" dirty="0" err="1" smtClean="0"/>
            <a:t>behaviour</a:t>
          </a:r>
          <a:endParaRPr lang="fr-FR" sz="3200" kern="1200" dirty="0"/>
        </a:p>
      </dsp:txBody>
      <dsp:txXfrm>
        <a:off x="1667566" y="2540971"/>
        <a:ext cx="3549854" cy="1327407"/>
      </dsp:txXfrm>
    </dsp:sp>
    <dsp:sp modelId="{8914D3C8-47F8-6341-8171-A663BC9C6836}">
      <dsp:nvSpPr>
        <dsp:cNvPr id="0" name=""/>
        <dsp:cNvSpPr/>
      </dsp:nvSpPr>
      <dsp:spPr>
        <a:xfrm>
          <a:off x="0" y="3868378"/>
          <a:ext cx="6884988" cy="1008421"/>
        </a:xfrm>
        <a:prstGeom prst="trapezoid">
          <a:avLst>
            <a:gd name="adj" fmla="val 70589"/>
          </a:avLst>
        </a:prstGeom>
        <a:gradFill rotWithShape="0">
          <a:gsLst>
            <a:gs pos="0">
              <a:schemeClr val="accent5">
                <a:hueOff val="0"/>
                <a:satOff val="0"/>
                <a:lumOff val="0"/>
                <a:alphaOff val="0"/>
                <a:tint val="100000"/>
                <a:shade val="100000"/>
                <a:satMod val="129999"/>
              </a:schemeClr>
            </a:gs>
            <a:gs pos="100000">
              <a:schemeClr val="accent5">
                <a:hueOff val="0"/>
                <a:satOff val="0"/>
                <a:lumOff val="0"/>
                <a:alphaOff val="0"/>
                <a:tint val="50000"/>
                <a:shade val="100000"/>
                <a:satMod val="350000"/>
              </a:schemeClr>
            </a:gs>
          </a:gsLst>
          <a:lin ang="16200000" scaled="0"/>
        </a:gradFill>
        <a:ln>
          <a:noFill/>
        </a:ln>
        <a:effectLst>
          <a:outerShdw blurRad="38100" dist="25400" dir="27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fr-FR" sz="3200" kern="1200" dirty="0" err="1" smtClean="0"/>
            <a:t>Maximising</a:t>
          </a:r>
          <a:r>
            <a:rPr lang="fr-FR" sz="3200" kern="1200" dirty="0" smtClean="0"/>
            <a:t> service provision</a:t>
          </a:r>
          <a:endParaRPr lang="fr-FR" sz="3200" kern="1200" dirty="0"/>
        </a:p>
      </dsp:txBody>
      <dsp:txXfrm>
        <a:off x="1204872" y="3868378"/>
        <a:ext cx="4475242" cy="1008421"/>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2DC8293-6315-9246-A7D3-F3CA1A3B633A}" type="datetimeFigureOut">
              <a:rPr lang="en-US" smtClean="0"/>
              <a:t>20/01/17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2010C14-D37E-2249-A4E5-837872462401}" type="slidenum">
              <a:rPr lang="en-US" smtClean="0"/>
              <a:t>‹#›</a:t>
            </a:fld>
            <a:endParaRPr lang="en-US"/>
          </a:p>
        </p:txBody>
      </p:sp>
    </p:spTree>
    <p:extLst>
      <p:ext uri="{BB962C8B-B14F-4D97-AF65-F5344CB8AC3E}">
        <p14:creationId xmlns:p14="http://schemas.microsoft.com/office/powerpoint/2010/main" val="1207284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4" name="Shape 124"/>
          <p:cNvSpPr>
            <a:spLocks noGrp="1" noRot="1" noChangeAspect="1"/>
          </p:cNvSpPr>
          <p:nvPr>
            <p:ph type="sldImg"/>
          </p:nvPr>
        </p:nvSpPr>
        <p:spPr>
          <a:xfrm>
            <a:off x="1143000" y="685800"/>
            <a:ext cx="4572000" cy="3429000"/>
          </a:xfrm>
          <a:prstGeom prst="rect">
            <a:avLst/>
          </a:prstGeom>
        </p:spPr>
        <p:txBody>
          <a:bodyPr/>
          <a:lstStyle/>
          <a:p>
            <a:endParaRPr/>
          </a:p>
        </p:txBody>
      </p:sp>
      <p:sp>
        <p:nvSpPr>
          <p:cNvPr id="125" name="Shape 125"/>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128260641"/>
      </p:ext>
    </p:extLst>
  </p:cSld>
  <p:clrMap bg1="lt1" tx1="dk1" bg2="lt2" tx2="dk2" accent1="accent1" accent2="accent2" accent3="accent3" accent4="accent4" accent5="accent5" accent6="accent6" hlink="hlink" folHlink="folHlink"/>
  <p:notesStyle>
    <a:lvl1pPr defTabSz="457200" latinLnBrk="0">
      <a:defRPr sz="1200">
        <a:latin typeface="+mj-lt"/>
        <a:ea typeface="+mj-ea"/>
        <a:cs typeface="+mj-cs"/>
        <a:sym typeface="Calibri"/>
      </a:defRPr>
    </a:lvl1pPr>
    <a:lvl2pPr indent="228600" defTabSz="457200" latinLnBrk="0">
      <a:defRPr sz="1200">
        <a:latin typeface="+mj-lt"/>
        <a:ea typeface="+mj-ea"/>
        <a:cs typeface="+mj-cs"/>
        <a:sym typeface="Calibri"/>
      </a:defRPr>
    </a:lvl2pPr>
    <a:lvl3pPr indent="457200" defTabSz="457200" latinLnBrk="0">
      <a:defRPr sz="1200">
        <a:latin typeface="+mj-lt"/>
        <a:ea typeface="+mj-ea"/>
        <a:cs typeface="+mj-cs"/>
        <a:sym typeface="Calibri"/>
      </a:defRPr>
    </a:lvl3pPr>
    <a:lvl4pPr indent="685800" defTabSz="457200" latinLnBrk="0">
      <a:defRPr sz="1200">
        <a:latin typeface="+mj-lt"/>
        <a:ea typeface="+mj-ea"/>
        <a:cs typeface="+mj-cs"/>
        <a:sym typeface="Calibri"/>
      </a:defRPr>
    </a:lvl4pPr>
    <a:lvl5pPr indent="914400" defTabSz="457200" latinLnBrk="0">
      <a:defRPr sz="1200">
        <a:latin typeface="+mj-lt"/>
        <a:ea typeface="+mj-ea"/>
        <a:cs typeface="+mj-cs"/>
        <a:sym typeface="Calibri"/>
      </a:defRPr>
    </a:lvl5pPr>
    <a:lvl6pPr indent="1143000" defTabSz="457200" latinLnBrk="0">
      <a:defRPr sz="1200">
        <a:latin typeface="+mj-lt"/>
        <a:ea typeface="+mj-ea"/>
        <a:cs typeface="+mj-cs"/>
        <a:sym typeface="Calibri"/>
      </a:defRPr>
    </a:lvl6pPr>
    <a:lvl7pPr indent="1371600" defTabSz="457200" latinLnBrk="0">
      <a:defRPr sz="1200">
        <a:latin typeface="+mj-lt"/>
        <a:ea typeface="+mj-ea"/>
        <a:cs typeface="+mj-cs"/>
        <a:sym typeface="Calibri"/>
      </a:defRPr>
    </a:lvl7pPr>
    <a:lvl8pPr indent="1600200" defTabSz="457200" latinLnBrk="0">
      <a:defRPr sz="1200">
        <a:latin typeface="+mj-lt"/>
        <a:ea typeface="+mj-ea"/>
        <a:cs typeface="+mj-cs"/>
        <a:sym typeface="Calibri"/>
      </a:defRPr>
    </a:lvl8pPr>
    <a:lvl9pPr indent="1828800" defTabSz="4572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xfrm>
            <a:off x="1143000" y="685800"/>
            <a:ext cx="4572000" cy="3429000"/>
          </a:xfrm>
          <a:prstGeom prst="rect">
            <a:avLst/>
          </a:prstGeom>
        </p:spPr>
        <p:txBody>
          <a:bodyPr/>
          <a:lstStyle/>
          <a:p>
            <a:endParaRPr/>
          </a:p>
        </p:txBody>
      </p:sp>
      <p:sp>
        <p:nvSpPr>
          <p:cNvPr id="131" name="Shape 131"/>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noRot="1" noChangeAspect="1"/>
          </p:cNvSpPr>
          <p:nvPr>
            <p:ph type="sldImg"/>
          </p:nvPr>
        </p:nvSpPr>
        <p:spPr>
          <a:xfrm>
            <a:off x="1143000" y="685800"/>
            <a:ext cx="4572000" cy="3429000"/>
          </a:xfrm>
          <a:prstGeom prst="rect">
            <a:avLst/>
          </a:prstGeom>
        </p:spPr>
        <p:txBody>
          <a:bodyPr/>
          <a:lstStyle/>
          <a:p>
            <a:endParaRPr/>
          </a:p>
        </p:txBody>
      </p:sp>
      <p:sp>
        <p:nvSpPr>
          <p:cNvPr id="282" name="Shape 282"/>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hape 292"/>
          <p:cNvSpPr>
            <a:spLocks noGrp="1" noRot="1" noChangeAspect="1"/>
          </p:cNvSpPr>
          <p:nvPr>
            <p:ph type="sldImg"/>
          </p:nvPr>
        </p:nvSpPr>
        <p:spPr>
          <a:xfrm>
            <a:off x="1143000" y="685800"/>
            <a:ext cx="4572000" cy="3429000"/>
          </a:xfrm>
          <a:prstGeom prst="rect">
            <a:avLst/>
          </a:prstGeom>
        </p:spPr>
        <p:txBody>
          <a:bodyPr/>
          <a:lstStyle/>
          <a:p>
            <a:endParaRPr/>
          </a:p>
        </p:txBody>
      </p:sp>
      <p:sp>
        <p:nvSpPr>
          <p:cNvPr id="293" name="Shape 293"/>
          <p:cNvSpPr>
            <a:spLocks noGrp="1"/>
          </p:cNvSpPr>
          <p:nvPr>
            <p:ph type="body" sz="quarter" idx="1"/>
          </p:nvPr>
        </p:nvSpPr>
        <p:spPr>
          <a:prstGeom prst="rect">
            <a:avLst/>
          </a:prstGeom>
        </p:spPr>
        <p:txBody>
          <a:bodyPr/>
          <a:lstStyle/>
          <a:p>
            <a:pPr>
              <a:defRPr b="1"/>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xfrm>
            <a:off x="1143000" y="685800"/>
            <a:ext cx="4572000" cy="3429000"/>
          </a:xfrm>
          <a:prstGeom prst="rect">
            <a:avLst/>
          </a:prstGeom>
        </p:spPr>
        <p:txBody>
          <a:bodyPr/>
          <a:lstStyle/>
          <a:p>
            <a:endParaRPr/>
          </a:p>
        </p:txBody>
      </p:sp>
      <p:sp>
        <p:nvSpPr>
          <p:cNvPr id="312" name="Shape 312"/>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Shape 345"/>
          <p:cNvSpPr>
            <a:spLocks noGrp="1" noRot="1" noChangeAspect="1"/>
          </p:cNvSpPr>
          <p:nvPr>
            <p:ph type="sldImg"/>
          </p:nvPr>
        </p:nvSpPr>
        <p:spPr>
          <a:xfrm>
            <a:off x="1143000" y="685800"/>
            <a:ext cx="4572000" cy="3429000"/>
          </a:xfrm>
          <a:prstGeom prst="rect">
            <a:avLst/>
          </a:prstGeom>
        </p:spPr>
        <p:txBody>
          <a:bodyPr/>
          <a:lstStyle/>
          <a:p>
            <a:endParaRPr/>
          </a:p>
        </p:txBody>
      </p:sp>
      <p:sp>
        <p:nvSpPr>
          <p:cNvPr id="346" name="Shape 346"/>
          <p:cNvSpPr>
            <a:spLocks noGrp="1"/>
          </p:cNvSpPr>
          <p:nvPr>
            <p:ph type="body" sz="quarter" idx="1"/>
          </p:nvPr>
        </p:nvSpPr>
        <p:spPr>
          <a:prstGeom prst="rect">
            <a:avLst/>
          </a:prstGeom>
        </p:spPr>
        <p:txBody>
          <a:bodyPr/>
          <a:lstStyle/>
          <a:p>
            <a:endParaRPr lang="en-GB"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Shape 410"/>
          <p:cNvSpPr>
            <a:spLocks noGrp="1" noRot="1" noChangeAspect="1"/>
          </p:cNvSpPr>
          <p:nvPr>
            <p:ph type="sldImg"/>
          </p:nvPr>
        </p:nvSpPr>
        <p:spPr>
          <a:xfrm>
            <a:off x="1143000" y="685800"/>
            <a:ext cx="4572000" cy="3429000"/>
          </a:xfrm>
          <a:prstGeom prst="rect">
            <a:avLst/>
          </a:prstGeom>
        </p:spPr>
        <p:txBody>
          <a:bodyPr/>
          <a:lstStyle/>
          <a:p>
            <a:endParaRPr/>
          </a:p>
        </p:txBody>
      </p:sp>
      <p:sp>
        <p:nvSpPr>
          <p:cNvPr id="411" name="Shape 411"/>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Shape 451"/>
          <p:cNvSpPr>
            <a:spLocks noGrp="1" noRot="1" noChangeAspect="1"/>
          </p:cNvSpPr>
          <p:nvPr>
            <p:ph type="sldImg"/>
          </p:nvPr>
        </p:nvSpPr>
        <p:spPr>
          <a:xfrm>
            <a:off x="1143000" y="685800"/>
            <a:ext cx="4572000" cy="3429000"/>
          </a:xfrm>
          <a:prstGeom prst="rect">
            <a:avLst/>
          </a:prstGeom>
        </p:spPr>
        <p:txBody>
          <a:bodyPr/>
          <a:lstStyle/>
          <a:p>
            <a:endParaRPr/>
          </a:p>
        </p:txBody>
      </p:sp>
      <p:sp>
        <p:nvSpPr>
          <p:cNvPr id="452" name="Shape 452"/>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Shape 461"/>
          <p:cNvSpPr>
            <a:spLocks noGrp="1" noRot="1" noChangeAspect="1"/>
          </p:cNvSpPr>
          <p:nvPr>
            <p:ph type="sldImg"/>
          </p:nvPr>
        </p:nvSpPr>
        <p:spPr>
          <a:xfrm>
            <a:off x="1143000" y="685800"/>
            <a:ext cx="4572000" cy="3429000"/>
          </a:xfrm>
          <a:prstGeom prst="rect">
            <a:avLst/>
          </a:prstGeom>
        </p:spPr>
        <p:txBody>
          <a:bodyPr/>
          <a:lstStyle/>
          <a:p>
            <a:endParaRPr/>
          </a:p>
        </p:txBody>
      </p:sp>
      <p:sp>
        <p:nvSpPr>
          <p:cNvPr id="462" name="Shape 462"/>
          <p:cNvSpPr>
            <a:spLocks noGrp="1"/>
          </p:cNvSpPr>
          <p:nvPr>
            <p:ph type="body" sz="quarter" idx="1"/>
          </p:nvPr>
        </p:nvSpPr>
        <p:spPr>
          <a:prstGeom prst="rect">
            <a:avLst/>
          </a:prstGeom>
        </p:spPr>
        <p:txBody>
          <a:bodyPr/>
          <a:lstStyle/>
          <a:p>
            <a:endParaRPr lang="en-GB"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Shape 475"/>
          <p:cNvSpPr>
            <a:spLocks noGrp="1" noRot="1" noChangeAspect="1"/>
          </p:cNvSpPr>
          <p:nvPr>
            <p:ph type="sldImg"/>
          </p:nvPr>
        </p:nvSpPr>
        <p:spPr>
          <a:xfrm>
            <a:off x="1143000" y="685800"/>
            <a:ext cx="4572000" cy="3429000"/>
          </a:xfrm>
          <a:prstGeom prst="rect">
            <a:avLst/>
          </a:prstGeom>
        </p:spPr>
        <p:txBody>
          <a:bodyPr/>
          <a:lstStyle/>
          <a:p>
            <a:endParaRPr/>
          </a:p>
        </p:txBody>
      </p:sp>
      <p:sp>
        <p:nvSpPr>
          <p:cNvPr id="476" name="Shape 476"/>
          <p:cNvSpPr>
            <a:spLocks noGrp="1"/>
          </p:cNvSpPr>
          <p:nvPr>
            <p:ph type="body" sz="quarter" idx="1"/>
          </p:nvPr>
        </p:nvSpPr>
        <p:spPr>
          <a:prstGeom prst="rect">
            <a:avLst/>
          </a:prstGeom>
        </p:spPr>
        <p:txBody>
          <a:bodyPr/>
          <a:lstStyle/>
          <a:p>
            <a:endParaRPr lang="en-US" baseline="0"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Shape 481"/>
          <p:cNvSpPr>
            <a:spLocks noGrp="1" noRot="1" noChangeAspect="1"/>
          </p:cNvSpPr>
          <p:nvPr>
            <p:ph type="sldImg"/>
          </p:nvPr>
        </p:nvSpPr>
        <p:spPr>
          <a:xfrm>
            <a:off x="1143000" y="685800"/>
            <a:ext cx="4572000" cy="3429000"/>
          </a:xfrm>
          <a:prstGeom prst="rect">
            <a:avLst/>
          </a:prstGeom>
        </p:spPr>
        <p:txBody>
          <a:bodyPr/>
          <a:lstStyle/>
          <a:p>
            <a:endParaRPr/>
          </a:p>
        </p:txBody>
      </p:sp>
      <p:sp>
        <p:nvSpPr>
          <p:cNvPr id="482" name="Shape 482"/>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Shape 488"/>
          <p:cNvSpPr>
            <a:spLocks noGrp="1" noRot="1" noChangeAspect="1"/>
          </p:cNvSpPr>
          <p:nvPr>
            <p:ph type="sldImg"/>
          </p:nvPr>
        </p:nvSpPr>
        <p:spPr>
          <a:xfrm>
            <a:off x="1143000" y="685800"/>
            <a:ext cx="4572000" cy="3429000"/>
          </a:xfrm>
          <a:prstGeom prst="rect">
            <a:avLst/>
          </a:prstGeom>
        </p:spPr>
        <p:txBody>
          <a:bodyPr/>
          <a:lstStyle/>
          <a:p>
            <a:endParaRPr/>
          </a:p>
        </p:txBody>
      </p:sp>
      <p:sp>
        <p:nvSpPr>
          <p:cNvPr id="489" name="Shape 489"/>
          <p:cNvSpPr>
            <a:spLocks noGrp="1"/>
          </p:cNvSpPr>
          <p:nvPr>
            <p:ph type="body" sz="quarter" idx="1"/>
          </p:nvPr>
        </p:nvSpPr>
        <p:spPr>
          <a:prstGeom prst="rect">
            <a:avLst/>
          </a:prstGeom>
        </p:spPr>
        <p:txBody>
          <a:bodyPr/>
          <a:lstStyle/>
          <a:p>
            <a:r>
              <a:t>HL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1143000" y="685800"/>
            <a:ext cx="4572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Shape 495"/>
          <p:cNvSpPr>
            <a:spLocks noGrp="1" noRot="1" noChangeAspect="1"/>
          </p:cNvSpPr>
          <p:nvPr>
            <p:ph type="sldImg"/>
          </p:nvPr>
        </p:nvSpPr>
        <p:spPr>
          <a:xfrm>
            <a:off x="1143000" y="685800"/>
            <a:ext cx="4572000" cy="3429000"/>
          </a:xfrm>
          <a:prstGeom prst="rect">
            <a:avLst/>
          </a:prstGeom>
        </p:spPr>
        <p:txBody>
          <a:bodyPr/>
          <a:lstStyle/>
          <a:p>
            <a:endParaRPr/>
          </a:p>
        </p:txBody>
      </p:sp>
      <p:sp>
        <p:nvSpPr>
          <p:cNvPr id="496" name="Shape 496"/>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Shape 502"/>
          <p:cNvSpPr>
            <a:spLocks noGrp="1" noRot="1" noChangeAspect="1"/>
          </p:cNvSpPr>
          <p:nvPr>
            <p:ph type="sldImg"/>
          </p:nvPr>
        </p:nvSpPr>
        <p:spPr>
          <a:xfrm>
            <a:off x="1143000" y="685800"/>
            <a:ext cx="4572000" cy="3429000"/>
          </a:xfrm>
          <a:prstGeom prst="rect">
            <a:avLst/>
          </a:prstGeom>
        </p:spPr>
        <p:txBody>
          <a:bodyPr/>
          <a:lstStyle/>
          <a:p>
            <a:endParaRPr/>
          </a:p>
        </p:txBody>
      </p:sp>
      <p:sp>
        <p:nvSpPr>
          <p:cNvPr id="503" name="Shape 503"/>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Shape 509"/>
          <p:cNvSpPr>
            <a:spLocks noGrp="1" noRot="1" noChangeAspect="1"/>
          </p:cNvSpPr>
          <p:nvPr>
            <p:ph type="sldImg"/>
          </p:nvPr>
        </p:nvSpPr>
        <p:spPr>
          <a:xfrm>
            <a:off x="1143000" y="685800"/>
            <a:ext cx="4572000" cy="3429000"/>
          </a:xfrm>
          <a:prstGeom prst="rect">
            <a:avLst/>
          </a:prstGeom>
        </p:spPr>
        <p:txBody>
          <a:bodyPr/>
          <a:lstStyle/>
          <a:p>
            <a:endParaRPr/>
          </a:p>
        </p:txBody>
      </p:sp>
      <p:sp>
        <p:nvSpPr>
          <p:cNvPr id="510" name="Shape 510"/>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Shape 516"/>
          <p:cNvSpPr>
            <a:spLocks noGrp="1" noRot="1" noChangeAspect="1"/>
          </p:cNvSpPr>
          <p:nvPr>
            <p:ph type="sldImg"/>
          </p:nvPr>
        </p:nvSpPr>
        <p:spPr>
          <a:xfrm>
            <a:off x="1143000" y="685800"/>
            <a:ext cx="4572000" cy="3429000"/>
          </a:xfrm>
          <a:prstGeom prst="rect">
            <a:avLst/>
          </a:prstGeom>
        </p:spPr>
        <p:txBody>
          <a:bodyPr/>
          <a:lstStyle/>
          <a:p>
            <a:endParaRPr/>
          </a:p>
        </p:txBody>
      </p:sp>
      <p:sp>
        <p:nvSpPr>
          <p:cNvPr id="517" name="Shape 517"/>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Shape 523"/>
          <p:cNvSpPr>
            <a:spLocks noGrp="1" noRot="1" noChangeAspect="1"/>
          </p:cNvSpPr>
          <p:nvPr>
            <p:ph type="sldImg"/>
          </p:nvPr>
        </p:nvSpPr>
        <p:spPr>
          <a:xfrm>
            <a:off x="1143000" y="685800"/>
            <a:ext cx="4572000" cy="3429000"/>
          </a:xfrm>
          <a:prstGeom prst="rect">
            <a:avLst/>
          </a:prstGeom>
        </p:spPr>
        <p:txBody>
          <a:bodyPr/>
          <a:lstStyle/>
          <a:p>
            <a:endParaRPr/>
          </a:p>
        </p:txBody>
      </p:sp>
      <p:sp>
        <p:nvSpPr>
          <p:cNvPr id="524" name="Shape 524"/>
          <p:cNvSpPr>
            <a:spLocks noGrp="1"/>
          </p:cNvSpPr>
          <p:nvPr>
            <p:ph type="body" sz="quarter" idx="1"/>
          </p:nvPr>
        </p:nvSpPr>
        <p:spPr>
          <a:prstGeom prst="rect">
            <a:avLst/>
          </a:prstGeom>
        </p:spPr>
        <p:txBody>
          <a:bodyPr/>
          <a:lstStyle/>
          <a:p>
            <a:endParaRPr lang="en-GB" noProof="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 name="Shape 528"/>
          <p:cNvSpPr>
            <a:spLocks noGrp="1" noRot="1" noChangeAspect="1"/>
          </p:cNvSpPr>
          <p:nvPr>
            <p:ph type="sldImg"/>
          </p:nvPr>
        </p:nvSpPr>
        <p:spPr>
          <a:xfrm>
            <a:off x="1143000" y="685800"/>
            <a:ext cx="4572000" cy="3429000"/>
          </a:xfrm>
          <a:prstGeom prst="rect">
            <a:avLst/>
          </a:prstGeom>
        </p:spPr>
        <p:txBody>
          <a:bodyPr/>
          <a:lstStyle/>
          <a:p>
            <a:endParaRPr/>
          </a:p>
        </p:txBody>
      </p:sp>
      <p:sp>
        <p:nvSpPr>
          <p:cNvPr id="529" name="Shape 529"/>
          <p:cNvSpPr>
            <a:spLocks noGrp="1"/>
          </p:cNvSpPr>
          <p:nvPr>
            <p:ph type="body" sz="quarter" idx="1"/>
          </p:nvPr>
        </p:nvSpPr>
        <p:spPr>
          <a:prstGeom prst="rect">
            <a:avLst/>
          </a:prstGeom>
        </p:spPr>
        <p:txBody>
          <a:bodyPr/>
          <a:lstStyle/>
          <a:p>
            <a:endParaRPr b="0"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 name="Shape 534"/>
          <p:cNvSpPr>
            <a:spLocks noGrp="1" noRot="1" noChangeAspect="1"/>
          </p:cNvSpPr>
          <p:nvPr>
            <p:ph type="sldImg"/>
          </p:nvPr>
        </p:nvSpPr>
        <p:spPr>
          <a:xfrm>
            <a:off x="1143000" y="685800"/>
            <a:ext cx="4572000" cy="3429000"/>
          </a:xfrm>
          <a:prstGeom prst="rect">
            <a:avLst/>
          </a:prstGeom>
        </p:spPr>
        <p:txBody>
          <a:bodyPr/>
          <a:lstStyle/>
          <a:p>
            <a:endParaRPr/>
          </a:p>
        </p:txBody>
      </p:sp>
      <p:sp>
        <p:nvSpPr>
          <p:cNvPr id="535" name="Shape 535"/>
          <p:cNvSpPr>
            <a:spLocks noGrp="1"/>
          </p:cNvSpPr>
          <p:nvPr>
            <p:ph type="body" sz="quarter" idx="1"/>
          </p:nvPr>
        </p:nvSpPr>
        <p:spPr>
          <a:prstGeom prst="rect">
            <a:avLst/>
          </a:prstGeom>
        </p:spPr>
        <p:txBody>
          <a:bodyPr/>
          <a:lstStyle>
            <a:lvl1pPr>
              <a:defRPr b="1"/>
            </a:lvl1pPr>
          </a:lstStyle>
          <a:p>
            <a:endParaRPr b="0"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Shape 543"/>
          <p:cNvSpPr>
            <a:spLocks noGrp="1" noRot="1" noChangeAspect="1"/>
          </p:cNvSpPr>
          <p:nvPr>
            <p:ph type="sldImg"/>
          </p:nvPr>
        </p:nvSpPr>
        <p:spPr>
          <a:xfrm>
            <a:off x="1143000" y="685800"/>
            <a:ext cx="4572000" cy="3429000"/>
          </a:xfrm>
          <a:prstGeom prst="rect">
            <a:avLst/>
          </a:prstGeom>
        </p:spPr>
        <p:txBody>
          <a:bodyPr/>
          <a:lstStyle/>
          <a:p>
            <a:endParaRPr/>
          </a:p>
        </p:txBody>
      </p:sp>
      <p:sp>
        <p:nvSpPr>
          <p:cNvPr id="544" name="Shape 544"/>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Shape 550"/>
          <p:cNvSpPr>
            <a:spLocks noGrp="1" noRot="1" noChangeAspect="1"/>
          </p:cNvSpPr>
          <p:nvPr>
            <p:ph type="sldImg"/>
          </p:nvPr>
        </p:nvSpPr>
        <p:spPr>
          <a:xfrm>
            <a:off x="1143000" y="685800"/>
            <a:ext cx="4572000" cy="3429000"/>
          </a:xfrm>
          <a:prstGeom prst="rect">
            <a:avLst/>
          </a:prstGeom>
        </p:spPr>
        <p:txBody>
          <a:bodyPr/>
          <a:lstStyle/>
          <a:p>
            <a:endParaRPr/>
          </a:p>
        </p:txBody>
      </p:sp>
      <p:sp>
        <p:nvSpPr>
          <p:cNvPr id="551" name="Shape 551"/>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Shape 555"/>
          <p:cNvSpPr>
            <a:spLocks noGrp="1" noRot="1" noChangeAspect="1"/>
          </p:cNvSpPr>
          <p:nvPr>
            <p:ph type="sldImg"/>
          </p:nvPr>
        </p:nvSpPr>
        <p:spPr>
          <a:xfrm>
            <a:off x="1143000" y="685800"/>
            <a:ext cx="4572000" cy="3429000"/>
          </a:xfrm>
          <a:prstGeom prst="rect">
            <a:avLst/>
          </a:prstGeom>
        </p:spPr>
        <p:txBody>
          <a:bodyPr/>
          <a:lstStyle/>
          <a:p>
            <a:endParaRPr/>
          </a:p>
        </p:txBody>
      </p:sp>
      <p:sp>
        <p:nvSpPr>
          <p:cNvPr id="556" name="Shape 556"/>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noRot="1" noChangeAspect="1"/>
          </p:cNvSpPr>
          <p:nvPr>
            <p:ph type="sldImg"/>
          </p:nvPr>
        </p:nvSpPr>
        <p:spPr>
          <a:xfrm>
            <a:off x="1143000" y="685800"/>
            <a:ext cx="4572000" cy="3429000"/>
          </a:xfrm>
          <a:prstGeom prst="rect">
            <a:avLst/>
          </a:prstGeom>
        </p:spPr>
        <p:txBody>
          <a:bodyPr/>
          <a:lstStyle/>
          <a:p>
            <a:endParaRPr/>
          </a:p>
        </p:txBody>
      </p:sp>
      <p:sp>
        <p:nvSpPr>
          <p:cNvPr id="180" name="Shape 180"/>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874157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370203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313738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503025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456479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990047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156472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947533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034765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10896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xfrm>
            <a:off x="1143000" y="685800"/>
            <a:ext cx="4572000" cy="3429000"/>
          </a:xfrm>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endParaRPr lang="en-GB" b="0" i="0" dirty="0" smtClean="0">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 name="Shape 615"/>
          <p:cNvSpPr>
            <a:spLocks noGrp="1" noRot="1" noChangeAspect="1"/>
          </p:cNvSpPr>
          <p:nvPr>
            <p:ph type="sldImg"/>
          </p:nvPr>
        </p:nvSpPr>
        <p:spPr>
          <a:xfrm>
            <a:off x="1143000" y="685800"/>
            <a:ext cx="4572000" cy="3429000"/>
          </a:xfrm>
          <a:prstGeom prst="rect">
            <a:avLst/>
          </a:prstGeom>
        </p:spPr>
        <p:txBody>
          <a:bodyPr/>
          <a:lstStyle/>
          <a:p>
            <a:endParaRPr/>
          </a:p>
        </p:txBody>
      </p:sp>
      <p:sp>
        <p:nvSpPr>
          <p:cNvPr id="616" name="Shape 616"/>
          <p:cNvSpPr>
            <a:spLocks noGrp="1"/>
          </p:cNvSpPr>
          <p:nvPr>
            <p:ph type="body" sz="quarter" idx="1"/>
          </p:nvPr>
        </p:nvSpPr>
        <p:spPr>
          <a:prstGeom prst="rect">
            <a:avLst/>
          </a:prstGeom>
        </p:spPr>
        <p:txBody>
          <a:bodyPr/>
          <a:lstStyle/>
          <a:p>
            <a:r>
              <a:rPr dirty="0"/>
              <a:t>Small group work answering 2 questions</a:t>
            </a:r>
          </a:p>
          <a:p>
            <a:endParaRPr dirty="0"/>
          </a:p>
          <a:p>
            <a:r>
              <a:rPr dirty="0"/>
              <a:t>1. If you were a child of a prisoner, how would you want to be treated?</a:t>
            </a:r>
          </a:p>
          <a:p>
            <a:r>
              <a:rPr dirty="0"/>
              <a:t>2. How could you envisage making one change within your work setting, to support a child whose parent is in prison?</a:t>
            </a:r>
          </a:p>
          <a:p>
            <a:endParaRPr dirty="0"/>
          </a:p>
          <a:p>
            <a:r>
              <a:rPr dirty="0"/>
              <a:t>For discussions: What they can do, what we can do for them, anything we could do differently to support the children better, and what COPE could do differently to further the interests of the children?</a:t>
            </a:r>
          </a:p>
          <a:p>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 name="Shape 622"/>
          <p:cNvSpPr>
            <a:spLocks noGrp="1" noRot="1" noChangeAspect="1"/>
          </p:cNvSpPr>
          <p:nvPr>
            <p:ph type="sldImg"/>
          </p:nvPr>
        </p:nvSpPr>
        <p:spPr>
          <a:xfrm>
            <a:off x="1143000" y="685800"/>
            <a:ext cx="4572000" cy="3429000"/>
          </a:xfrm>
          <a:prstGeom prst="rect">
            <a:avLst/>
          </a:prstGeom>
        </p:spPr>
        <p:txBody>
          <a:bodyPr/>
          <a:lstStyle/>
          <a:p>
            <a:endParaRPr/>
          </a:p>
        </p:txBody>
      </p:sp>
      <p:sp>
        <p:nvSpPr>
          <p:cNvPr id="623" name="Shape 623"/>
          <p:cNvSpPr>
            <a:spLocks noGrp="1"/>
          </p:cNvSpPr>
          <p:nvPr>
            <p:ph type="body" sz="quarter" idx="1"/>
          </p:nvPr>
        </p:nvSpPr>
        <p:spPr>
          <a:prstGeom prst="rect">
            <a:avLst/>
          </a:prstGeom>
        </p:spPr>
        <p:txBody>
          <a:bodyPr/>
          <a:lstStyle/>
          <a:p>
            <a:r>
              <a:t>Small group work answering 2 questions</a:t>
            </a:r>
          </a:p>
          <a:p>
            <a:endParaRPr/>
          </a:p>
          <a:p>
            <a:r>
              <a:t>1. If you were a child of a prisoner, how would you want to be treated?</a:t>
            </a:r>
          </a:p>
          <a:p>
            <a:r>
              <a:t>2. How could you envisage making one change within your work setting, to support a child whose parent is in prison?</a:t>
            </a:r>
          </a:p>
          <a:p>
            <a:endParaRPr/>
          </a:p>
          <a:p>
            <a:r>
              <a:t>For discussions: What they can do, what we can do for them, anything we could do differently to support the children better, and what COPE could do differently to further the interests of the children?</a:t>
            </a:r>
          </a:p>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noRot="1" noChangeAspect="1"/>
          </p:cNvSpPr>
          <p:nvPr>
            <p:ph type="sldImg"/>
          </p:nvPr>
        </p:nvSpPr>
        <p:spPr>
          <a:xfrm>
            <a:off x="1143000" y="685800"/>
            <a:ext cx="4572000" cy="3429000"/>
          </a:xfrm>
          <a:prstGeom prst="rect">
            <a:avLst/>
          </a:prstGeom>
        </p:spPr>
        <p:txBody>
          <a:bodyPr/>
          <a:lstStyle/>
          <a:p>
            <a:endParaRPr/>
          </a:p>
        </p:txBody>
      </p:sp>
      <p:sp>
        <p:nvSpPr>
          <p:cNvPr id="190" name="Shape 190"/>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a:spLocks noGrp="1" noRot="1" noChangeAspect="1"/>
          </p:cNvSpPr>
          <p:nvPr>
            <p:ph type="sldImg"/>
          </p:nvPr>
        </p:nvSpPr>
        <p:spPr>
          <a:xfrm>
            <a:off x="1143000" y="685800"/>
            <a:ext cx="4572000" cy="3429000"/>
          </a:xfrm>
          <a:prstGeom prst="rect">
            <a:avLst/>
          </a:prstGeom>
        </p:spPr>
        <p:txBody>
          <a:bodyPr/>
          <a:lstStyle/>
          <a:p>
            <a:endParaRPr/>
          </a:p>
        </p:txBody>
      </p:sp>
      <p:sp>
        <p:nvSpPr>
          <p:cNvPr id="235" name="Shape 235"/>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noRot="1" noChangeAspect="1"/>
          </p:cNvSpPr>
          <p:nvPr>
            <p:ph type="sldImg"/>
          </p:nvPr>
        </p:nvSpPr>
        <p:spPr>
          <a:xfrm>
            <a:off x="1143000" y="685800"/>
            <a:ext cx="4572000" cy="3429000"/>
          </a:xfrm>
          <a:prstGeom prst="rect">
            <a:avLst/>
          </a:prstGeom>
        </p:spPr>
        <p:txBody>
          <a:bodyPr/>
          <a:lstStyle/>
          <a:p>
            <a:endParaRPr/>
          </a:p>
        </p:txBody>
      </p:sp>
      <p:sp>
        <p:nvSpPr>
          <p:cNvPr id="162" name="Shape 162"/>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1143000" y="685800"/>
            <a:ext cx="4572000" cy="3429000"/>
          </a:xfrm>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noRot="1" noChangeAspect="1"/>
          </p:cNvSpPr>
          <p:nvPr>
            <p:ph type="sldImg"/>
          </p:nvPr>
        </p:nvSpPr>
        <p:spPr>
          <a:xfrm>
            <a:off x="1143000" y="685800"/>
            <a:ext cx="4572000" cy="3429000"/>
          </a:xfrm>
          <a:prstGeom prst="rect">
            <a:avLst/>
          </a:prstGeom>
        </p:spPr>
        <p:txBody>
          <a:bodyPr/>
          <a:lstStyle/>
          <a:p>
            <a:endParaRPr/>
          </a:p>
        </p:txBody>
      </p:sp>
      <p:sp>
        <p:nvSpPr>
          <p:cNvPr id="248" name="Shape 248"/>
          <p:cNvSpPr>
            <a:spLocks noGrp="1"/>
          </p:cNvSpPr>
          <p:nvPr>
            <p:ph type="body" sz="quarter" idx="1"/>
          </p:nvPr>
        </p:nvSpPr>
        <p:spPr>
          <a:prstGeom prst="rect">
            <a:avLst/>
          </a:prstGeom>
        </p:spPr>
        <p:txBody>
          <a:bodyPr/>
          <a:lstStyle/>
          <a:p>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5" name="Shape 15"/>
          <p:cNvSpPr>
            <a:spLocks noGrp="1"/>
          </p:cNvSpPr>
          <p:nvPr>
            <p:ph type="title"/>
          </p:nvPr>
        </p:nvSpPr>
        <p:spPr>
          <a:xfrm>
            <a:off x="685800" y="1371601"/>
            <a:ext cx="7848600" cy="1927225"/>
          </a:xfrm>
          <a:prstGeom prst="rect">
            <a:avLst/>
          </a:prstGeom>
        </p:spPr>
        <p:txBody>
          <a:bodyPr anchor="b"/>
          <a:lstStyle>
            <a:lvl1pPr>
              <a:defRPr sz="5400"/>
            </a:lvl1pPr>
          </a:lstStyle>
          <a:p>
            <a:r>
              <a:t>Title Text</a:t>
            </a:r>
          </a:p>
        </p:txBody>
      </p:sp>
      <p:sp>
        <p:nvSpPr>
          <p:cNvPr id="16" name="Shape 16"/>
          <p:cNvSpPr>
            <a:spLocks noGrp="1"/>
          </p:cNvSpPr>
          <p:nvPr>
            <p:ph type="body" sz="quarter" idx="1"/>
          </p:nvPr>
        </p:nvSpPr>
        <p:spPr>
          <a:xfrm>
            <a:off x="685800" y="3505200"/>
            <a:ext cx="6400800" cy="1752600"/>
          </a:xfrm>
          <a:prstGeom prst="rect">
            <a:avLst/>
          </a:prstGeom>
        </p:spPr>
        <p:txBody>
          <a:bodyPr/>
          <a:lstStyle>
            <a:lvl1pPr marL="0" indent="0">
              <a:buClrTx/>
              <a:buSzTx/>
              <a:buFontTx/>
              <a:buNone/>
            </a:lvl1pPr>
            <a:lvl2pPr marL="0" indent="457200">
              <a:buClrTx/>
              <a:buSzTx/>
              <a:buFontTx/>
              <a:buNone/>
            </a:lvl2pPr>
            <a:lvl3pPr marL="0" indent="914400">
              <a:buClrTx/>
              <a:buSzTx/>
              <a:buFontTx/>
              <a:buNone/>
            </a:lvl3pPr>
            <a:lvl4pPr marL="0" indent="1371600">
              <a:buClrTx/>
              <a:buSzTx/>
              <a:buFontTx/>
              <a:buNone/>
            </a:lvl4pPr>
            <a:lvl5pPr marL="0" indent="1828800">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17" name="Shape 17"/>
          <p:cNvSpPr/>
          <p:nvPr/>
        </p:nvSpPr>
        <p:spPr>
          <a:xfrm>
            <a:off x="685800" y="3398519"/>
            <a:ext cx="7848600" cy="1590"/>
          </a:xfrm>
          <a:prstGeom prst="line">
            <a:avLst/>
          </a:prstGeom>
          <a:ln w="19050">
            <a:solidFill>
              <a:srgbClr val="1F497D"/>
            </a:solidFill>
          </a:ln>
        </p:spPr>
        <p:txBody>
          <a:bodyPr lIns="45719" rIns="45719"/>
          <a:lstStyle/>
          <a:p>
            <a:endParaRPr/>
          </a:p>
        </p:txBody>
      </p:sp>
      <p:sp>
        <p:nvSpPr>
          <p:cNvPr id="18" name="Shape 1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100" name="Shape 100"/>
          <p:cNvSpPr>
            <a:spLocks noGrp="1"/>
          </p:cNvSpPr>
          <p:nvPr>
            <p:ph type="title"/>
          </p:nvPr>
        </p:nvSpPr>
        <p:spPr>
          <a:xfrm>
            <a:off x="457200" y="533400"/>
            <a:ext cx="8229600" cy="990600"/>
          </a:xfrm>
          <a:prstGeom prst="rect">
            <a:avLst/>
          </a:prstGeom>
        </p:spPr>
        <p:txBody>
          <a:bodyPr/>
          <a:lstStyle/>
          <a:p>
            <a:r>
              <a:t>Title Text</a:t>
            </a:r>
          </a:p>
        </p:txBody>
      </p:sp>
      <p:sp>
        <p:nvSpPr>
          <p:cNvPr id="101" name="Shape 101"/>
          <p:cNvSpPr>
            <a:spLocks noGrp="1"/>
          </p:cNvSpPr>
          <p:nvPr>
            <p:ph type="body" idx="1"/>
          </p:nvPr>
        </p:nvSpPr>
        <p:spPr>
          <a:xfrm>
            <a:off x="457200" y="1600200"/>
            <a:ext cx="8229600" cy="48768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2" name="Shape 10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9" name="Shape 109"/>
          <p:cNvSpPr>
            <a:spLocks noGrp="1"/>
          </p:cNvSpPr>
          <p:nvPr>
            <p:ph type="title"/>
          </p:nvPr>
        </p:nvSpPr>
        <p:spPr>
          <a:xfrm>
            <a:off x="6629400" y="609600"/>
            <a:ext cx="2057400" cy="5867400"/>
          </a:xfrm>
          <a:prstGeom prst="rect">
            <a:avLst/>
          </a:prstGeom>
        </p:spPr>
        <p:txBody>
          <a:bodyPr anchor="b"/>
          <a:lstStyle/>
          <a:p>
            <a:r>
              <a:t>Title Text</a:t>
            </a:r>
          </a:p>
        </p:txBody>
      </p:sp>
      <p:sp>
        <p:nvSpPr>
          <p:cNvPr id="110" name="Shape 110"/>
          <p:cNvSpPr>
            <a:spLocks noGrp="1"/>
          </p:cNvSpPr>
          <p:nvPr>
            <p:ph type="body" idx="1"/>
          </p:nvPr>
        </p:nvSpPr>
        <p:spPr>
          <a:xfrm>
            <a:off x="457200" y="609600"/>
            <a:ext cx="6019800" cy="58674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1" name="Shape 11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8" name="Shape 118"/>
          <p:cNvSpPr>
            <a:spLocks noGrp="1"/>
          </p:cNvSpPr>
          <p:nvPr>
            <p:ph type="sldNum" sz="quarter" idx="2"/>
          </p:nvPr>
        </p:nvSpPr>
        <p:spPr>
          <a:xfrm>
            <a:off x="8339637" y="6023292"/>
            <a:ext cx="374459" cy="369332"/>
          </a:xfrm>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5" name="Shape 25"/>
          <p:cNvSpPr>
            <a:spLocks noGrp="1"/>
          </p:cNvSpPr>
          <p:nvPr>
            <p:ph type="title"/>
          </p:nvPr>
        </p:nvSpPr>
        <p:spPr>
          <a:prstGeom prst="rect">
            <a:avLst/>
          </a:prstGeom>
        </p:spPr>
        <p:txBody>
          <a:bodyPr/>
          <a:lstStyle/>
          <a:p>
            <a:r>
              <a:t>Title Text</a:t>
            </a:r>
          </a:p>
        </p:txBody>
      </p:sp>
      <p:sp>
        <p:nvSpPr>
          <p:cNvPr id="26" name="Shape 2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7" name="Shape 2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1F497D"/>
        </a:solidFill>
        <a:effectLst/>
      </p:bgPr>
    </p:bg>
    <p:spTree>
      <p:nvGrpSpPr>
        <p:cNvPr id="1" name=""/>
        <p:cNvGrpSpPr/>
        <p:nvPr/>
      </p:nvGrpSpPr>
      <p:grpSpPr>
        <a:xfrm>
          <a:off x="0" y="0"/>
          <a:ext cx="0" cy="0"/>
          <a:chOff x="0" y="0"/>
          <a:chExt cx="0" cy="0"/>
        </a:xfrm>
      </p:grpSpPr>
      <p:sp>
        <p:nvSpPr>
          <p:cNvPr id="34" name="Shape 34"/>
          <p:cNvSpPr>
            <a:spLocks noGrp="1"/>
          </p:cNvSpPr>
          <p:nvPr>
            <p:ph type="title"/>
          </p:nvPr>
        </p:nvSpPr>
        <p:spPr>
          <a:xfrm>
            <a:off x="722313" y="2362201"/>
            <a:ext cx="7772401" cy="2200275"/>
          </a:xfrm>
          <a:prstGeom prst="rect">
            <a:avLst/>
          </a:prstGeom>
        </p:spPr>
        <p:txBody>
          <a:bodyPr anchor="b"/>
          <a:lstStyle>
            <a:lvl1pPr algn="l">
              <a:defRPr sz="4800" cap="all">
                <a:solidFill>
                  <a:srgbClr val="EEECE1"/>
                </a:solidFill>
              </a:defRPr>
            </a:lvl1pPr>
          </a:lstStyle>
          <a:p>
            <a:r>
              <a:t>Title Text</a:t>
            </a:r>
          </a:p>
        </p:txBody>
      </p:sp>
      <p:sp>
        <p:nvSpPr>
          <p:cNvPr id="35" name="Shape 35"/>
          <p:cNvSpPr>
            <a:spLocks noGrp="1"/>
          </p:cNvSpPr>
          <p:nvPr>
            <p:ph type="body" sz="quarter" idx="1"/>
          </p:nvPr>
        </p:nvSpPr>
        <p:spPr>
          <a:xfrm>
            <a:off x="722313" y="4626865"/>
            <a:ext cx="7772401" cy="1500187"/>
          </a:xfrm>
          <a:prstGeom prst="rect">
            <a:avLst/>
          </a:prstGeom>
        </p:spPr>
        <p:txBody>
          <a:bodyPr/>
          <a:lstStyle>
            <a:lvl1pPr marL="0" indent="0">
              <a:buClrTx/>
              <a:buSzTx/>
              <a:buFontTx/>
              <a:buNone/>
              <a:defRPr>
                <a:solidFill>
                  <a:srgbClr val="EEECE1"/>
                </a:solidFill>
              </a:defRPr>
            </a:lvl1pPr>
            <a:lvl2pPr marL="0" indent="457200">
              <a:buClrTx/>
              <a:buSzTx/>
              <a:buFontTx/>
              <a:buNone/>
              <a:defRPr>
                <a:solidFill>
                  <a:srgbClr val="EEECE1"/>
                </a:solidFill>
              </a:defRPr>
            </a:lvl2pPr>
            <a:lvl3pPr marL="0" indent="914400">
              <a:buClrTx/>
              <a:buSzTx/>
              <a:buFontTx/>
              <a:buNone/>
              <a:defRPr>
                <a:solidFill>
                  <a:srgbClr val="EEECE1"/>
                </a:solidFill>
              </a:defRPr>
            </a:lvl3pPr>
            <a:lvl4pPr marL="0" indent="1371600">
              <a:buClrTx/>
              <a:buSzTx/>
              <a:buFontTx/>
              <a:buNone/>
              <a:defRPr>
                <a:solidFill>
                  <a:srgbClr val="EEECE1"/>
                </a:solidFill>
              </a:defRPr>
            </a:lvl4pPr>
            <a:lvl5pPr marL="0" indent="1828800">
              <a:buClrTx/>
              <a:buSzTx/>
              <a:buFontTx/>
              <a:buNone/>
              <a:defRPr>
                <a:solidFill>
                  <a:srgbClr val="EEECE1"/>
                </a:solidFill>
              </a:defRPr>
            </a:lvl5pPr>
          </a:lstStyle>
          <a:p>
            <a:r>
              <a:t>Body Level One</a:t>
            </a:r>
          </a:p>
          <a:p>
            <a:pPr lvl="1"/>
            <a:r>
              <a:t>Body Level Two</a:t>
            </a:r>
          </a:p>
          <a:p>
            <a:pPr lvl="2"/>
            <a:r>
              <a:t>Body Level Three</a:t>
            </a:r>
          </a:p>
          <a:p>
            <a:pPr lvl="3"/>
            <a:r>
              <a:t>Body Level Four</a:t>
            </a:r>
          </a:p>
          <a:p>
            <a:pPr lvl="4"/>
            <a:r>
              <a:t>Body Level Five</a:t>
            </a:r>
          </a:p>
        </p:txBody>
      </p:sp>
      <p:sp>
        <p:nvSpPr>
          <p:cNvPr id="36" name="Shape 36"/>
          <p:cNvSpPr/>
          <p:nvPr/>
        </p:nvSpPr>
        <p:spPr>
          <a:xfrm>
            <a:off x="731521" y="4599431"/>
            <a:ext cx="7848601" cy="1590"/>
          </a:xfrm>
          <a:prstGeom prst="line">
            <a:avLst/>
          </a:prstGeom>
          <a:ln w="19050">
            <a:solidFill>
              <a:srgbClr val="EEECE1"/>
            </a:solidFill>
          </a:ln>
        </p:spPr>
        <p:txBody>
          <a:bodyPr lIns="45719" rIns="45719"/>
          <a:lstStyle/>
          <a:p>
            <a:endParaRPr/>
          </a:p>
        </p:txBody>
      </p:sp>
      <p:sp>
        <p:nvSpPr>
          <p:cNvPr id="37" name="Shape 37"/>
          <p:cNvSpPr>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4" name="Shape 44"/>
          <p:cNvSpPr>
            <a:spLocks noGrp="1"/>
          </p:cNvSpPr>
          <p:nvPr>
            <p:ph type="title"/>
          </p:nvPr>
        </p:nvSpPr>
        <p:spPr>
          <a:xfrm>
            <a:off x="457200" y="533400"/>
            <a:ext cx="8229600" cy="990600"/>
          </a:xfrm>
          <a:prstGeom prst="rect">
            <a:avLst/>
          </a:prstGeom>
        </p:spPr>
        <p:txBody>
          <a:bodyPr/>
          <a:lstStyle/>
          <a:p>
            <a:r>
              <a:t>Title Text</a:t>
            </a:r>
          </a:p>
        </p:txBody>
      </p:sp>
      <p:sp>
        <p:nvSpPr>
          <p:cNvPr id="45" name="Shape 45"/>
          <p:cNvSpPr>
            <a:spLocks noGrp="1"/>
          </p:cNvSpPr>
          <p:nvPr>
            <p:ph type="body" sz="half" idx="1"/>
          </p:nvPr>
        </p:nvSpPr>
        <p:spPr>
          <a:xfrm>
            <a:off x="457200" y="1673352"/>
            <a:ext cx="4038600" cy="4718305"/>
          </a:xfrm>
          <a:prstGeom prst="rect">
            <a:avLst/>
          </a:prstGeom>
        </p:spPr>
        <p:txBody>
          <a:bodyPr/>
          <a:lstStyle>
            <a:lvl1pPr>
              <a:spcBef>
                <a:spcPts val="600"/>
              </a:spcBef>
              <a:defRPr sz="2800"/>
            </a:lvl1pPr>
            <a:lvl2pPr marL="487680" indent="-213360">
              <a:spcBef>
                <a:spcPts val="600"/>
              </a:spcBef>
              <a:defRPr sz="2800"/>
            </a:lvl2pPr>
            <a:lvl3pPr marL="804672" indent="-256032">
              <a:spcBef>
                <a:spcPts val="600"/>
              </a:spcBef>
              <a:defRPr sz="2800"/>
            </a:lvl3pPr>
            <a:lvl4pPr marL="1107439" indent="-284480">
              <a:spcBef>
                <a:spcPts val="600"/>
              </a:spcBef>
              <a:defRPr sz="2800"/>
            </a:lvl4pPr>
            <a:lvl5pPr marL="1264919" indent="-21336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6" name="Shape 4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3" name="Shape 53"/>
          <p:cNvSpPr>
            <a:spLocks noGrp="1"/>
          </p:cNvSpPr>
          <p:nvPr>
            <p:ph type="title"/>
          </p:nvPr>
        </p:nvSpPr>
        <p:spPr>
          <a:xfrm>
            <a:off x="457200" y="533400"/>
            <a:ext cx="8229600" cy="990600"/>
          </a:xfrm>
          <a:prstGeom prst="rect">
            <a:avLst/>
          </a:prstGeom>
        </p:spPr>
        <p:txBody>
          <a:bodyPr/>
          <a:lstStyle/>
          <a:p>
            <a:r>
              <a:t>Title Text</a:t>
            </a:r>
          </a:p>
        </p:txBody>
      </p:sp>
      <p:sp>
        <p:nvSpPr>
          <p:cNvPr id="54" name="Shape 54"/>
          <p:cNvSpPr>
            <a:spLocks noGrp="1"/>
          </p:cNvSpPr>
          <p:nvPr>
            <p:ph type="body" sz="quarter" idx="1"/>
          </p:nvPr>
        </p:nvSpPr>
        <p:spPr>
          <a:xfrm>
            <a:off x="457200" y="1676400"/>
            <a:ext cx="3931920" cy="639762"/>
          </a:xfrm>
          <a:prstGeom prst="rect">
            <a:avLst/>
          </a:prstGeom>
        </p:spPr>
        <p:txBody>
          <a:bodyPr anchor="ctr"/>
          <a:lstStyle>
            <a:lvl1pPr marL="0" indent="0" algn="ctr">
              <a:spcBef>
                <a:spcPts val="400"/>
              </a:spcBef>
              <a:buClrTx/>
              <a:buSzTx/>
              <a:buFontTx/>
              <a:buNone/>
              <a:defRPr sz="2000">
                <a:solidFill>
                  <a:srgbClr val="1F497D"/>
                </a:solidFill>
              </a:defRPr>
            </a:lvl1pPr>
            <a:lvl2pPr marL="0" indent="457200" algn="ctr">
              <a:spcBef>
                <a:spcPts val="400"/>
              </a:spcBef>
              <a:buClrTx/>
              <a:buSzTx/>
              <a:buFontTx/>
              <a:buNone/>
              <a:defRPr sz="2000">
                <a:solidFill>
                  <a:srgbClr val="1F497D"/>
                </a:solidFill>
              </a:defRPr>
            </a:lvl2pPr>
            <a:lvl3pPr marL="0" indent="914400" algn="ctr">
              <a:spcBef>
                <a:spcPts val="400"/>
              </a:spcBef>
              <a:buClrTx/>
              <a:buSzTx/>
              <a:buFontTx/>
              <a:buNone/>
              <a:defRPr sz="2000">
                <a:solidFill>
                  <a:srgbClr val="1F497D"/>
                </a:solidFill>
              </a:defRPr>
            </a:lvl3pPr>
            <a:lvl4pPr marL="0" indent="1371600" algn="ctr">
              <a:spcBef>
                <a:spcPts val="400"/>
              </a:spcBef>
              <a:buClrTx/>
              <a:buSzTx/>
              <a:buFontTx/>
              <a:buNone/>
              <a:defRPr sz="2000">
                <a:solidFill>
                  <a:srgbClr val="1F497D"/>
                </a:solidFill>
              </a:defRPr>
            </a:lvl4pPr>
            <a:lvl5pPr marL="0" indent="1828800" algn="ctr">
              <a:spcBef>
                <a:spcPts val="400"/>
              </a:spcBef>
              <a:buClrTx/>
              <a:buSzTx/>
              <a:buFontTx/>
              <a:buNone/>
              <a:defRPr sz="2000">
                <a:solidFill>
                  <a:srgbClr val="1F497D"/>
                </a:solidFill>
              </a:defRPr>
            </a:lvl5pPr>
          </a:lstStyle>
          <a:p>
            <a:r>
              <a:t>Body Level One</a:t>
            </a:r>
          </a:p>
          <a:p>
            <a:pPr lvl="1"/>
            <a:r>
              <a:t>Body Level Two</a:t>
            </a:r>
          </a:p>
          <a:p>
            <a:pPr lvl="2"/>
            <a:r>
              <a:t>Body Level Three</a:t>
            </a:r>
          </a:p>
          <a:p>
            <a:pPr lvl="3"/>
            <a:r>
              <a:t>Body Level Four</a:t>
            </a:r>
          </a:p>
          <a:p>
            <a:pPr lvl="4"/>
            <a:r>
              <a:t>Body Level Five</a:t>
            </a:r>
          </a:p>
        </p:txBody>
      </p:sp>
      <p:sp>
        <p:nvSpPr>
          <p:cNvPr id="55" name="Shape 55"/>
          <p:cNvSpPr>
            <a:spLocks noGrp="1"/>
          </p:cNvSpPr>
          <p:nvPr>
            <p:ph type="body" sz="quarter" idx="13"/>
          </p:nvPr>
        </p:nvSpPr>
        <p:spPr>
          <a:xfrm>
            <a:off x="4754880" y="1676400"/>
            <a:ext cx="3931920" cy="639762"/>
          </a:xfrm>
          <a:prstGeom prst="rect">
            <a:avLst/>
          </a:prstGeom>
        </p:spPr>
        <p:txBody>
          <a:bodyPr anchor="ctr"/>
          <a:lstStyle/>
          <a:p>
            <a:pPr marL="0" indent="0" algn="ctr">
              <a:spcBef>
                <a:spcPts val="400"/>
              </a:spcBef>
              <a:buClrTx/>
              <a:buSzTx/>
              <a:buFontTx/>
              <a:buNone/>
              <a:defRPr sz="2000">
                <a:solidFill>
                  <a:srgbClr val="1F497D"/>
                </a:solidFill>
                <a:latin typeface="Arial"/>
                <a:ea typeface="Arial"/>
                <a:cs typeface="Arial"/>
                <a:sym typeface="Arial"/>
              </a:defRPr>
            </a:pPr>
            <a:endParaRPr/>
          </a:p>
        </p:txBody>
      </p:sp>
      <p:sp>
        <p:nvSpPr>
          <p:cNvPr id="56" name="Shape 56"/>
          <p:cNvSpPr/>
          <p:nvPr/>
        </p:nvSpPr>
        <p:spPr>
          <a:xfrm flipH="1">
            <a:off x="4572002" y="1691641"/>
            <a:ext cx="793" cy="4709159"/>
          </a:xfrm>
          <a:prstGeom prst="line">
            <a:avLst/>
          </a:prstGeom>
          <a:ln w="19050">
            <a:solidFill>
              <a:srgbClr val="1F497D"/>
            </a:solidFill>
          </a:ln>
        </p:spPr>
        <p:txBody>
          <a:bodyPr lIns="45719" rIns="45719"/>
          <a:lstStyle/>
          <a:p>
            <a:endParaRPr/>
          </a:p>
        </p:txBody>
      </p:sp>
      <p:sp>
        <p:nvSpPr>
          <p:cNvPr id="57" name="Shape 5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4" name="Shape 64"/>
          <p:cNvSpPr>
            <a:spLocks noGrp="1"/>
          </p:cNvSpPr>
          <p:nvPr>
            <p:ph type="title"/>
          </p:nvPr>
        </p:nvSpPr>
        <p:spPr>
          <a:xfrm>
            <a:off x="457200" y="533400"/>
            <a:ext cx="8229600" cy="990600"/>
          </a:xfrm>
          <a:prstGeom prst="rect">
            <a:avLst/>
          </a:prstGeom>
        </p:spPr>
        <p:txBody>
          <a:bodyPr/>
          <a:lstStyle/>
          <a:p>
            <a:r>
              <a:t>Title Text</a:t>
            </a:r>
          </a:p>
        </p:txBody>
      </p:sp>
      <p:sp>
        <p:nvSpPr>
          <p:cNvPr id="65" name="Shape 6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2" name="Shape 7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9" name="Shape 79"/>
          <p:cNvSpPr>
            <a:spLocks noGrp="1"/>
          </p:cNvSpPr>
          <p:nvPr>
            <p:ph type="title"/>
          </p:nvPr>
        </p:nvSpPr>
        <p:spPr>
          <a:xfrm>
            <a:off x="457200" y="792080"/>
            <a:ext cx="2139696" cy="1261872"/>
          </a:xfrm>
          <a:prstGeom prst="rect">
            <a:avLst/>
          </a:prstGeom>
        </p:spPr>
        <p:txBody>
          <a:bodyPr anchor="b"/>
          <a:lstStyle>
            <a:lvl1pPr algn="l">
              <a:defRPr sz="2400"/>
            </a:lvl1pPr>
          </a:lstStyle>
          <a:p>
            <a:r>
              <a:t>Title Text</a:t>
            </a:r>
          </a:p>
        </p:txBody>
      </p:sp>
      <p:sp>
        <p:nvSpPr>
          <p:cNvPr id="80" name="Shape 80"/>
          <p:cNvSpPr>
            <a:spLocks noGrp="1"/>
          </p:cNvSpPr>
          <p:nvPr>
            <p:ph type="body" idx="1"/>
          </p:nvPr>
        </p:nvSpPr>
        <p:spPr>
          <a:xfrm>
            <a:off x="2971800" y="792080"/>
            <a:ext cx="5715000" cy="5577841"/>
          </a:xfrm>
          <a:prstGeom prst="rect">
            <a:avLst/>
          </a:prstGeom>
        </p:spPr>
        <p:txBody>
          <a:bodyPr/>
          <a:lstStyle>
            <a:lvl1pPr>
              <a:spcBef>
                <a:spcPts val="700"/>
              </a:spcBef>
              <a:defRPr sz="3200"/>
            </a:lvl1pPr>
            <a:lvl2pPr marL="483325" indent="-209005">
              <a:spcBef>
                <a:spcPts val="700"/>
              </a:spcBef>
              <a:defRPr sz="3200"/>
            </a:lvl2pPr>
            <a:lvl3pPr marL="792480" indent="-243840">
              <a:spcBef>
                <a:spcPts val="700"/>
              </a:spcBef>
              <a:defRPr sz="3200"/>
            </a:lvl3pPr>
            <a:lvl4pPr marL="1115567" indent="-292608">
              <a:spcBef>
                <a:spcPts val="700"/>
              </a:spcBef>
              <a:defRPr sz="3200"/>
            </a:lvl4pPr>
            <a:lvl5pPr marL="1271016" indent="-219456">
              <a:spcBef>
                <a:spcPts val="700"/>
              </a:spcBef>
              <a:defRPr sz="3200"/>
            </a:lvl5pPr>
          </a:lstStyle>
          <a:p>
            <a:r>
              <a:t>Body Level One</a:t>
            </a:r>
          </a:p>
          <a:p>
            <a:pPr lvl="1"/>
            <a:r>
              <a:t>Body Level Two</a:t>
            </a:r>
          </a:p>
          <a:p>
            <a:pPr lvl="2"/>
            <a:r>
              <a:t>Body Level Three</a:t>
            </a:r>
          </a:p>
          <a:p>
            <a:pPr lvl="3"/>
            <a:r>
              <a:t>Body Level Four</a:t>
            </a:r>
          </a:p>
          <a:p>
            <a:pPr lvl="4"/>
            <a:r>
              <a:t>Body Level Five</a:t>
            </a:r>
          </a:p>
        </p:txBody>
      </p:sp>
      <p:sp>
        <p:nvSpPr>
          <p:cNvPr id="81" name="Shape 81"/>
          <p:cNvSpPr>
            <a:spLocks noGrp="1"/>
          </p:cNvSpPr>
          <p:nvPr>
            <p:ph type="body" sz="quarter" idx="13"/>
          </p:nvPr>
        </p:nvSpPr>
        <p:spPr>
          <a:xfrm>
            <a:off x="457201" y="2130553"/>
            <a:ext cx="2139696" cy="4243615"/>
          </a:xfrm>
          <a:prstGeom prst="rect">
            <a:avLst/>
          </a:prstGeom>
        </p:spPr>
        <p:txBody>
          <a:bodyPr/>
          <a:lstStyle/>
          <a:p>
            <a:pPr marL="0" indent="0">
              <a:spcBef>
                <a:spcPts val="300"/>
              </a:spcBef>
              <a:buClrTx/>
              <a:buSzTx/>
              <a:buFontTx/>
              <a:buNone/>
              <a:defRPr sz="1400"/>
            </a:pPr>
            <a:endParaRPr/>
          </a:p>
        </p:txBody>
      </p:sp>
      <p:sp>
        <p:nvSpPr>
          <p:cNvPr id="82" name="Shape 82"/>
          <p:cNvSpPr/>
          <p:nvPr/>
        </p:nvSpPr>
        <p:spPr>
          <a:xfrm flipH="1">
            <a:off x="2775011" y="792079"/>
            <a:ext cx="1589" cy="5577842"/>
          </a:xfrm>
          <a:prstGeom prst="line">
            <a:avLst/>
          </a:prstGeom>
          <a:ln w="19050">
            <a:solidFill>
              <a:srgbClr val="1F497D"/>
            </a:solidFill>
          </a:ln>
        </p:spPr>
        <p:txBody>
          <a:bodyPr lIns="45719" rIns="45719"/>
          <a:lstStyle/>
          <a:p>
            <a:endParaRPr/>
          </a:p>
        </p:txBody>
      </p:sp>
      <p:sp>
        <p:nvSpPr>
          <p:cNvPr id="83" name="Shape 8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90" name="Shape 90"/>
          <p:cNvSpPr>
            <a:spLocks noGrp="1"/>
          </p:cNvSpPr>
          <p:nvPr>
            <p:ph type="title"/>
          </p:nvPr>
        </p:nvSpPr>
        <p:spPr>
          <a:xfrm>
            <a:off x="457200" y="792480"/>
            <a:ext cx="2142680" cy="1264920"/>
          </a:xfrm>
          <a:prstGeom prst="rect">
            <a:avLst/>
          </a:prstGeom>
        </p:spPr>
        <p:txBody>
          <a:bodyPr anchor="b"/>
          <a:lstStyle>
            <a:lvl1pPr algn="l">
              <a:defRPr sz="2400"/>
            </a:lvl1pPr>
          </a:lstStyle>
          <a:p>
            <a:r>
              <a:t>Title Text</a:t>
            </a:r>
          </a:p>
        </p:txBody>
      </p:sp>
      <p:sp>
        <p:nvSpPr>
          <p:cNvPr id="91" name="Shape 91"/>
          <p:cNvSpPr>
            <a:spLocks noGrp="1"/>
          </p:cNvSpPr>
          <p:nvPr>
            <p:ph type="pic" idx="13"/>
          </p:nvPr>
        </p:nvSpPr>
        <p:spPr>
          <a:xfrm>
            <a:off x="2858610" y="838202"/>
            <a:ext cx="5904391" cy="5500456"/>
          </a:xfrm>
          <a:prstGeom prst="rect">
            <a:avLst/>
          </a:prstGeom>
          <a:ln w="76200">
            <a:solidFill>
              <a:srgbClr val="FFFFFF"/>
            </a:solidFill>
            <a:miter lim="800000"/>
          </a:ln>
          <a:effectLst>
            <a:outerShdw blurRad="50800" dist="12700" dir="5400000" rotWithShape="0">
              <a:srgbClr val="000000">
                <a:alpha val="58999"/>
              </a:srgbClr>
            </a:outerShdw>
          </a:effectLst>
        </p:spPr>
        <p:txBody>
          <a:bodyPr lIns="91439" rIns="91439">
            <a:noAutofit/>
          </a:bodyPr>
          <a:lstStyle/>
          <a:p>
            <a:endParaRPr/>
          </a:p>
        </p:txBody>
      </p:sp>
      <p:sp>
        <p:nvSpPr>
          <p:cNvPr id="92" name="Shape 92"/>
          <p:cNvSpPr>
            <a:spLocks noGrp="1"/>
          </p:cNvSpPr>
          <p:nvPr>
            <p:ph type="body" sz="quarter" idx="1"/>
          </p:nvPr>
        </p:nvSpPr>
        <p:spPr>
          <a:xfrm>
            <a:off x="457200" y="2133600"/>
            <a:ext cx="2139696" cy="4242817"/>
          </a:xfrm>
          <a:prstGeom prst="rect">
            <a:avLst/>
          </a:prstGeom>
        </p:spPr>
        <p:txBody>
          <a:bodyPr/>
          <a:lstStyle>
            <a:lvl1pPr marL="0" indent="0">
              <a:spcBef>
                <a:spcPts val="300"/>
              </a:spcBef>
              <a:buClrTx/>
              <a:buSzTx/>
              <a:buFontTx/>
              <a:buNone/>
              <a:defRPr sz="1400"/>
            </a:lvl1pPr>
            <a:lvl2pPr marL="0" indent="457200">
              <a:spcBef>
                <a:spcPts val="300"/>
              </a:spcBef>
              <a:buClrTx/>
              <a:buSzTx/>
              <a:buFontTx/>
              <a:buNone/>
              <a:defRPr sz="1400"/>
            </a:lvl2pPr>
            <a:lvl3pPr marL="0" indent="914400">
              <a:spcBef>
                <a:spcPts val="300"/>
              </a:spcBef>
              <a:buClrTx/>
              <a:buSzTx/>
              <a:buFontTx/>
              <a:buNone/>
              <a:defRPr sz="1400"/>
            </a:lvl3pPr>
            <a:lvl4pPr marL="0" indent="1371600">
              <a:spcBef>
                <a:spcPts val="300"/>
              </a:spcBef>
              <a:buClrTx/>
              <a:buSzTx/>
              <a:buFontTx/>
              <a:buNone/>
              <a:defRPr sz="1400"/>
            </a:lvl4pPr>
            <a:lvl5pPr marL="0" indent="1828800">
              <a:spcBef>
                <a:spcPts val="300"/>
              </a:spcBef>
              <a:buClrTx/>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93" name="Shape 9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0" y="220786"/>
            <a:ext cx="9144000" cy="228601"/>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3" name="Shape 3"/>
          <p:cNvSpPr/>
          <p:nvPr/>
        </p:nvSpPr>
        <p:spPr>
          <a:xfrm>
            <a:off x="0" y="0"/>
            <a:ext cx="9144000" cy="365761"/>
          </a:xfrm>
          <a:prstGeom prst="rect">
            <a:avLst/>
          </a:prstGeom>
          <a:solidFill>
            <a:srgbClr val="161963"/>
          </a:solidFill>
          <a:ln w="12700">
            <a:miter lim="400000"/>
          </a:ln>
        </p:spPr>
        <p:txBody>
          <a:bodyPr lIns="45719" rIns="45719" anchor="ctr"/>
          <a:lstStyle/>
          <a:p>
            <a:pPr algn="ctr">
              <a:defRPr>
                <a:solidFill>
                  <a:srgbClr val="FFFFFF"/>
                </a:solidFill>
              </a:defRPr>
            </a:pPr>
            <a:endParaRPr/>
          </a:p>
        </p:txBody>
      </p:sp>
      <p:pic>
        <p:nvPicPr>
          <p:cNvPr id="4" name="image2.png" descr="COPElogovsmall.png"/>
          <p:cNvPicPr>
            <a:picLocks noChangeAspect="1"/>
          </p:cNvPicPr>
          <p:nvPr/>
        </p:nvPicPr>
        <p:blipFill>
          <a:blip r:embed="rId14">
            <a:extLst/>
          </a:blip>
          <a:stretch>
            <a:fillRect/>
          </a:stretch>
        </p:blipFill>
        <p:spPr>
          <a:xfrm>
            <a:off x="457202" y="5608434"/>
            <a:ext cx="765735" cy="1017978"/>
          </a:xfrm>
          <a:prstGeom prst="rect">
            <a:avLst/>
          </a:prstGeom>
          <a:ln w="12700">
            <a:miter lim="400000"/>
          </a:ln>
        </p:spPr>
      </p:pic>
      <p:sp>
        <p:nvSpPr>
          <p:cNvPr id="5" name="Shape 5"/>
          <p:cNvSpPr/>
          <p:nvPr/>
        </p:nvSpPr>
        <p:spPr>
          <a:xfrm>
            <a:off x="0" y="365760"/>
            <a:ext cx="9144000" cy="0"/>
          </a:xfrm>
          <a:prstGeom prst="line">
            <a:avLst/>
          </a:prstGeom>
          <a:ln w="42291">
            <a:solidFill>
              <a:schemeClr val="accent6"/>
            </a:solidFill>
          </a:ln>
        </p:spPr>
        <p:txBody>
          <a:bodyPr lIns="45719" rIns="45719"/>
          <a:lstStyle/>
          <a:p>
            <a:endParaRPr/>
          </a:p>
        </p:txBody>
      </p:sp>
      <p:sp>
        <p:nvSpPr>
          <p:cNvPr id="6" name="Shape 6"/>
          <p:cNvSpPr>
            <a:spLocks noGrp="1"/>
          </p:cNvSpPr>
          <p:nvPr>
            <p:ph type="title"/>
          </p:nvPr>
        </p:nvSpPr>
        <p:spPr>
          <a:xfrm>
            <a:off x="457200" y="753533"/>
            <a:ext cx="8229600" cy="9906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a:bodyPr>
          <a:lstStyle/>
          <a:p>
            <a:r>
              <a:t>Title Text</a:t>
            </a:r>
          </a:p>
        </p:txBody>
      </p:sp>
      <p:sp>
        <p:nvSpPr>
          <p:cNvPr id="7" name="Shape 7"/>
          <p:cNvSpPr>
            <a:spLocks noGrp="1"/>
          </p:cNvSpPr>
          <p:nvPr>
            <p:ph type="body" idx="1"/>
          </p:nvPr>
        </p:nvSpPr>
        <p:spPr>
          <a:xfrm>
            <a:off x="457200" y="1896532"/>
            <a:ext cx="8229600" cy="458046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8" name="Shape 8"/>
          <p:cNvSpPr>
            <a:spLocks noGrp="1"/>
          </p:cNvSpPr>
          <p:nvPr>
            <p:ph type="sldNum" sz="quarter" idx="2"/>
          </p:nvPr>
        </p:nvSpPr>
        <p:spPr>
          <a:xfrm>
            <a:off x="7620001" y="18287"/>
            <a:ext cx="374459" cy="369332"/>
          </a:xfrm>
          <a:prstGeom prst="rect">
            <a:avLst/>
          </a:prstGeom>
          <a:ln w="12700">
            <a:miter lim="400000"/>
          </a:ln>
        </p:spPr>
        <p:txBody>
          <a:bodyPr wrap="none" lIns="45719" rIns="45719">
            <a:spAutoFit/>
          </a:body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xmlns:p14="http://schemas.microsoft.com/office/powerpoint/2010/main" spd="med"/>
  <p:txStyles>
    <p:titleStyle>
      <a:lvl1pPr marL="0" marR="0" indent="0" algn="ctr" defTabSz="914400" rtl="0" latinLnBrk="0">
        <a:lnSpc>
          <a:spcPct val="100000"/>
        </a:lnSpc>
        <a:spcBef>
          <a:spcPts val="0"/>
        </a:spcBef>
        <a:spcAft>
          <a:spcPts val="0"/>
        </a:spcAft>
        <a:buClrTx/>
        <a:buSzTx/>
        <a:buFontTx/>
        <a:buNone/>
        <a:tabLst/>
        <a:defRPr sz="4000" b="0" i="0" u="none" strike="noStrike" cap="none" spc="-100" baseline="0">
          <a:ln>
            <a:noFill/>
          </a:ln>
          <a:solidFill>
            <a:srgbClr val="1F497D"/>
          </a:solidFill>
          <a:uFillTx/>
          <a:latin typeface="+mn-lt"/>
          <a:ea typeface="+mn-ea"/>
          <a:cs typeface="+mn-cs"/>
          <a:sym typeface="Helvetica"/>
        </a:defRPr>
      </a:lvl1pPr>
      <a:lvl2pPr marL="0" marR="0" indent="0" algn="ctr" defTabSz="914400" rtl="0" latinLnBrk="0">
        <a:lnSpc>
          <a:spcPct val="100000"/>
        </a:lnSpc>
        <a:spcBef>
          <a:spcPts val="0"/>
        </a:spcBef>
        <a:spcAft>
          <a:spcPts val="0"/>
        </a:spcAft>
        <a:buClrTx/>
        <a:buSzTx/>
        <a:buFontTx/>
        <a:buNone/>
        <a:tabLst/>
        <a:defRPr sz="4000" b="0" i="0" u="none" strike="noStrike" cap="none" spc="-100" baseline="0">
          <a:ln>
            <a:noFill/>
          </a:ln>
          <a:solidFill>
            <a:srgbClr val="1F497D"/>
          </a:solidFill>
          <a:uFillTx/>
          <a:latin typeface="+mn-lt"/>
          <a:ea typeface="+mn-ea"/>
          <a:cs typeface="+mn-cs"/>
          <a:sym typeface="Helvetica"/>
        </a:defRPr>
      </a:lvl2pPr>
      <a:lvl3pPr marL="0" marR="0" indent="0" algn="ctr" defTabSz="914400" rtl="0" latinLnBrk="0">
        <a:lnSpc>
          <a:spcPct val="100000"/>
        </a:lnSpc>
        <a:spcBef>
          <a:spcPts val="0"/>
        </a:spcBef>
        <a:spcAft>
          <a:spcPts val="0"/>
        </a:spcAft>
        <a:buClrTx/>
        <a:buSzTx/>
        <a:buFontTx/>
        <a:buNone/>
        <a:tabLst/>
        <a:defRPr sz="4000" b="0" i="0" u="none" strike="noStrike" cap="none" spc="-100" baseline="0">
          <a:ln>
            <a:noFill/>
          </a:ln>
          <a:solidFill>
            <a:srgbClr val="1F497D"/>
          </a:solidFill>
          <a:uFillTx/>
          <a:latin typeface="+mn-lt"/>
          <a:ea typeface="+mn-ea"/>
          <a:cs typeface="+mn-cs"/>
          <a:sym typeface="Helvetica"/>
        </a:defRPr>
      </a:lvl3pPr>
      <a:lvl4pPr marL="0" marR="0" indent="0" algn="ctr" defTabSz="914400" rtl="0" latinLnBrk="0">
        <a:lnSpc>
          <a:spcPct val="100000"/>
        </a:lnSpc>
        <a:spcBef>
          <a:spcPts val="0"/>
        </a:spcBef>
        <a:spcAft>
          <a:spcPts val="0"/>
        </a:spcAft>
        <a:buClrTx/>
        <a:buSzTx/>
        <a:buFontTx/>
        <a:buNone/>
        <a:tabLst/>
        <a:defRPr sz="4000" b="0" i="0" u="none" strike="noStrike" cap="none" spc="-100" baseline="0">
          <a:ln>
            <a:noFill/>
          </a:ln>
          <a:solidFill>
            <a:srgbClr val="1F497D"/>
          </a:solidFill>
          <a:uFillTx/>
          <a:latin typeface="+mn-lt"/>
          <a:ea typeface="+mn-ea"/>
          <a:cs typeface="+mn-cs"/>
          <a:sym typeface="Helvetica"/>
        </a:defRPr>
      </a:lvl4pPr>
      <a:lvl5pPr marL="0" marR="0" indent="0" algn="ctr" defTabSz="914400" rtl="0" latinLnBrk="0">
        <a:lnSpc>
          <a:spcPct val="100000"/>
        </a:lnSpc>
        <a:spcBef>
          <a:spcPts val="0"/>
        </a:spcBef>
        <a:spcAft>
          <a:spcPts val="0"/>
        </a:spcAft>
        <a:buClrTx/>
        <a:buSzTx/>
        <a:buFontTx/>
        <a:buNone/>
        <a:tabLst/>
        <a:defRPr sz="4000" b="0" i="0" u="none" strike="noStrike" cap="none" spc="-100" baseline="0">
          <a:ln>
            <a:noFill/>
          </a:ln>
          <a:solidFill>
            <a:srgbClr val="1F497D"/>
          </a:solidFill>
          <a:uFillTx/>
          <a:latin typeface="+mn-lt"/>
          <a:ea typeface="+mn-ea"/>
          <a:cs typeface="+mn-cs"/>
          <a:sym typeface="Helvetica"/>
        </a:defRPr>
      </a:lvl5pPr>
      <a:lvl6pPr marL="0" marR="0" indent="0" algn="ctr" defTabSz="914400" rtl="0" latinLnBrk="0">
        <a:lnSpc>
          <a:spcPct val="100000"/>
        </a:lnSpc>
        <a:spcBef>
          <a:spcPts val="0"/>
        </a:spcBef>
        <a:spcAft>
          <a:spcPts val="0"/>
        </a:spcAft>
        <a:buClrTx/>
        <a:buSzTx/>
        <a:buFontTx/>
        <a:buNone/>
        <a:tabLst/>
        <a:defRPr sz="4000" b="0" i="0" u="none" strike="noStrike" cap="none" spc="-100" baseline="0">
          <a:ln>
            <a:noFill/>
          </a:ln>
          <a:solidFill>
            <a:srgbClr val="1F497D"/>
          </a:solidFill>
          <a:uFillTx/>
          <a:latin typeface="+mn-lt"/>
          <a:ea typeface="+mn-ea"/>
          <a:cs typeface="+mn-cs"/>
          <a:sym typeface="Helvetica"/>
        </a:defRPr>
      </a:lvl6pPr>
      <a:lvl7pPr marL="0" marR="0" indent="0" algn="ctr" defTabSz="914400" rtl="0" latinLnBrk="0">
        <a:lnSpc>
          <a:spcPct val="100000"/>
        </a:lnSpc>
        <a:spcBef>
          <a:spcPts val="0"/>
        </a:spcBef>
        <a:spcAft>
          <a:spcPts val="0"/>
        </a:spcAft>
        <a:buClrTx/>
        <a:buSzTx/>
        <a:buFontTx/>
        <a:buNone/>
        <a:tabLst/>
        <a:defRPr sz="4000" b="0" i="0" u="none" strike="noStrike" cap="none" spc="-100" baseline="0">
          <a:ln>
            <a:noFill/>
          </a:ln>
          <a:solidFill>
            <a:srgbClr val="1F497D"/>
          </a:solidFill>
          <a:uFillTx/>
          <a:latin typeface="+mn-lt"/>
          <a:ea typeface="+mn-ea"/>
          <a:cs typeface="+mn-cs"/>
          <a:sym typeface="Helvetica"/>
        </a:defRPr>
      </a:lvl7pPr>
      <a:lvl8pPr marL="0" marR="0" indent="0" algn="ctr" defTabSz="914400" rtl="0" latinLnBrk="0">
        <a:lnSpc>
          <a:spcPct val="100000"/>
        </a:lnSpc>
        <a:spcBef>
          <a:spcPts val="0"/>
        </a:spcBef>
        <a:spcAft>
          <a:spcPts val="0"/>
        </a:spcAft>
        <a:buClrTx/>
        <a:buSzTx/>
        <a:buFontTx/>
        <a:buNone/>
        <a:tabLst/>
        <a:defRPr sz="4000" b="0" i="0" u="none" strike="noStrike" cap="none" spc="-100" baseline="0">
          <a:ln>
            <a:noFill/>
          </a:ln>
          <a:solidFill>
            <a:srgbClr val="1F497D"/>
          </a:solidFill>
          <a:uFillTx/>
          <a:latin typeface="+mn-lt"/>
          <a:ea typeface="+mn-ea"/>
          <a:cs typeface="+mn-cs"/>
          <a:sym typeface="Helvetica"/>
        </a:defRPr>
      </a:lvl8pPr>
      <a:lvl9pPr marL="0" marR="0" indent="0" algn="ctr" defTabSz="914400" rtl="0" latinLnBrk="0">
        <a:lnSpc>
          <a:spcPct val="100000"/>
        </a:lnSpc>
        <a:spcBef>
          <a:spcPts val="0"/>
        </a:spcBef>
        <a:spcAft>
          <a:spcPts val="0"/>
        </a:spcAft>
        <a:buClrTx/>
        <a:buSzTx/>
        <a:buFontTx/>
        <a:buNone/>
        <a:tabLst/>
        <a:defRPr sz="4000" b="0" i="0" u="none" strike="noStrike" cap="none" spc="-100" baseline="0">
          <a:ln>
            <a:noFill/>
          </a:ln>
          <a:solidFill>
            <a:srgbClr val="1F497D"/>
          </a:solidFill>
          <a:uFillTx/>
          <a:latin typeface="+mn-lt"/>
          <a:ea typeface="+mn-ea"/>
          <a:cs typeface="+mn-cs"/>
          <a:sym typeface="Helvetica"/>
        </a:defRPr>
      </a:lvl9pPr>
    </p:titleStyle>
    <p:bodyStyle>
      <a:lvl1pPr marL="182879" marR="0" indent="-182879" algn="l" defTabSz="914400" rtl="0" latinLnBrk="0">
        <a:lnSpc>
          <a:spcPct val="100000"/>
        </a:lnSpc>
        <a:spcBef>
          <a:spcPts val="500"/>
        </a:spcBef>
        <a:spcAft>
          <a:spcPts val="0"/>
        </a:spcAft>
        <a:buClr>
          <a:schemeClr val="accent1"/>
        </a:buClr>
        <a:buSzPct val="85000"/>
        <a:buFont typeface="Arial"/>
        <a:buChar char="•"/>
        <a:tabLst/>
        <a:defRPr sz="2400" b="0" i="0" u="none" strike="noStrike" cap="none" spc="0" baseline="0">
          <a:ln>
            <a:noFill/>
          </a:ln>
          <a:solidFill>
            <a:srgbClr val="404040"/>
          </a:solidFill>
          <a:uFillTx/>
          <a:latin typeface="+mn-lt"/>
          <a:ea typeface="+mn-ea"/>
          <a:cs typeface="+mn-cs"/>
          <a:sym typeface="Helvetica"/>
        </a:defRPr>
      </a:lvl1pPr>
      <a:lvl2pPr marL="493775" marR="0" indent="-219455" algn="l" defTabSz="914400" rtl="0" latinLnBrk="0">
        <a:lnSpc>
          <a:spcPct val="100000"/>
        </a:lnSpc>
        <a:spcBef>
          <a:spcPts val="500"/>
        </a:spcBef>
        <a:spcAft>
          <a:spcPts val="0"/>
        </a:spcAft>
        <a:buClr>
          <a:schemeClr val="accent1"/>
        </a:buClr>
        <a:buSzPct val="85000"/>
        <a:buFont typeface="Arial"/>
        <a:buChar char="•"/>
        <a:tabLst/>
        <a:defRPr sz="2400" b="0" i="0" u="none" strike="noStrike" cap="none" spc="0" baseline="0">
          <a:ln>
            <a:noFill/>
          </a:ln>
          <a:solidFill>
            <a:srgbClr val="404040"/>
          </a:solidFill>
          <a:uFillTx/>
          <a:latin typeface="+mn-lt"/>
          <a:ea typeface="+mn-ea"/>
          <a:cs typeface="+mn-cs"/>
          <a:sym typeface="Helvetica"/>
        </a:defRPr>
      </a:lvl2pPr>
      <a:lvl3pPr marL="792479" marR="0" indent="-243840" algn="l" defTabSz="914400" rtl="0" latinLnBrk="0">
        <a:lnSpc>
          <a:spcPct val="100000"/>
        </a:lnSpc>
        <a:spcBef>
          <a:spcPts val="500"/>
        </a:spcBef>
        <a:spcAft>
          <a:spcPts val="0"/>
        </a:spcAft>
        <a:buClr>
          <a:schemeClr val="accent1"/>
        </a:buClr>
        <a:buSzPct val="90000"/>
        <a:buFont typeface="Arial"/>
        <a:buChar char="•"/>
        <a:tabLst/>
        <a:defRPr sz="2400" b="0" i="0" u="none" strike="noStrike" cap="none" spc="0" baseline="0">
          <a:ln>
            <a:noFill/>
          </a:ln>
          <a:solidFill>
            <a:srgbClr val="404040"/>
          </a:solidFill>
          <a:uFillTx/>
          <a:latin typeface="+mn-lt"/>
          <a:ea typeface="+mn-ea"/>
          <a:cs typeface="+mn-cs"/>
          <a:sym typeface="Helvetica"/>
        </a:defRPr>
      </a:lvl3pPr>
      <a:lvl4pPr marL="1097279" marR="0" indent="-274319" algn="l" defTabSz="914400" rtl="0" latinLnBrk="0">
        <a:lnSpc>
          <a:spcPct val="100000"/>
        </a:lnSpc>
        <a:spcBef>
          <a:spcPts val="500"/>
        </a:spcBef>
        <a:spcAft>
          <a:spcPts val="0"/>
        </a:spcAft>
        <a:buClr>
          <a:schemeClr val="accent1"/>
        </a:buClr>
        <a:buSzPct val="100000"/>
        <a:buFont typeface="Arial"/>
        <a:buChar char="•"/>
        <a:tabLst/>
        <a:defRPr sz="2400" b="0" i="0" u="none" strike="noStrike" cap="none" spc="0" baseline="0">
          <a:ln>
            <a:noFill/>
          </a:ln>
          <a:solidFill>
            <a:srgbClr val="404040"/>
          </a:solidFill>
          <a:uFillTx/>
          <a:latin typeface="+mn-lt"/>
          <a:ea typeface="+mn-ea"/>
          <a:cs typeface="+mn-cs"/>
          <a:sym typeface="Helvetica"/>
        </a:defRPr>
      </a:lvl4pPr>
      <a:lvl5pPr marL="1286691" marR="0" indent="-235131" algn="l" defTabSz="914400" rtl="0" latinLnBrk="0">
        <a:lnSpc>
          <a:spcPct val="100000"/>
        </a:lnSpc>
        <a:spcBef>
          <a:spcPts val="500"/>
        </a:spcBef>
        <a:spcAft>
          <a:spcPts val="0"/>
        </a:spcAft>
        <a:buClr>
          <a:schemeClr val="accent1"/>
        </a:buClr>
        <a:buSzPct val="100000"/>
        <a:buFont typeface="Arial"/>
        <a:buChar char="•"/>
        <a:tabLst/>
        <a:defRPr sz="2400" b="0" i="0" u="none" strike="noStrike" cap="none" spc="0" baseline="0">
          <a:ln>
            <a:noFill/>
          </a:ln>
          <a:solidFill>
            <a:srgbClr val="404040"/>
          </a:solidFill>
          <a:uFillTx/>
          <a:latin typeface="+mn-lt"/>
          <a:ea typeface="+mn-ea"/>
          <a:cs typeface="+mn-cs"/>
          <a:sym typeface="Helvetica"/>
        </a:defRPr>
      </a:lvl5pPr>
      <a:lvl6pPr marL="1526344" marR="0" indent="-337624" algn="l" defTabSz="914400" rtl="0" latinLnBrk="0">
        <a:lnSpc>
          <a:spcPct val="100000"/>
        </a:lnSpc>
        <a:spcBef>
          <a:spcPts val="500"/>
        </a:spcBef>
        <a:spcAft>
          <a:spcPts val="0"/>
        </a:spcAft>
        <a:buClr>
          <a:schemeClr val="accent1"/>
        </a:buClr>
        <a:buSzPct val="100000"/>
        <a:buFont typeface="Arial"/>
        <a:buChar char="•"/>
        <a:tabLst/>
        <a:defRPr sz="2400" b="0" i="0" u="none" strike="noStrike" cap="none" spc="0" baseline="0">
          <a:ln>
            <a:noFill/>
          </a:ln>
          <a:solidFill>
            <a:srgbClr val="404040"/>
          </a:solidFill>
          <a:uFillTx/>
          <a:latin typeface="+mn-lt"/>
          <a:ea typeface="+mn-ea"/>
          <a:cs typeface="+mn-cs"/>
          <a:sym typeface="Helvetica"/>
        </a:defRPr>
      </a:lvl6pPr>
      <a:lvl7pPr marL="1709224" marR="0" indent="-337624" algn="l" defTabSz="914400" rtl="0" latinLnBrk="0">
        <a:lnSpc>
          <a:spcPct val="100000"/>
        </a:lnSpc>
        <a:spcBef>
          <a:spcPts val="500"/>
        </a:spcBef>
        <a:spcAft>
          <a:spcPts val="0"/>
        </a:spcAft>
        <a:buClr>
          <a:schemeClr val="accent1"/>
        </a:buClr>
        <a:buSzPct val="100000"/>
        <a:buFont typeface="Arial"/>
        <a:buChar char="•"/>
        <a:tabLst/>
        <a:defRPr sz="2400" b="0" i="0" u="none" strike="noStrike" cap="none" spc="0" baseline="0">
          <a:ln>
            <a:noFill/>
          </a:ln>
          <a:solidFill>
            <a:srgbClr val="404040"/>
          </a:solidFill>
          <a:uFillTx/>
          <a:latin typeface="+mn-lt"/>
          <a:ea typeface="+mn-ea"/>
          <a:cs typeface="+mn-cs"/>
          <a:sym typeface="Helvetica"/>
        </a:defRPr>
      </a:lvl7pPr>
      <a:lvl8pPr marL="1892104" marR="0" indent="-337624" algn="l" defTabSz="914400" rtl="0" latinLnBrk="0">
        <a:lnSpc>
          <a:spcPct val="100000"/>
        </a:lnSpc>
        <a:spcBef>
          <a:spcPts val="500"/>
        </a:spcBef>
        <a:spcAft>
          <a:spcPts val="0"/>
        </a:spcAft>
        <a:buClr>
          <a:schemeClr val="accent1"/>
        </a:buClr>
        <a:buSzPct val="100000"/>
        <a:buFont typeface="Arial"/>
        <a:buChar char="•"/>
        <a:tabLst/>
        <a:defRPr sz="2400" b="0" i="0" u="none" strike="noStrike" cap="none" spc="0" baseline="0">
          <a:ln>
            <a:noFill/>
          </a:ln>
          <a:solidFill>
            <a:srgbClr val="404040"/>
          </a:solidFill>
          <a:uFillTx/>
          <a:latin typeface="+mn-lt"/>
          <a:ea typeface="+mn-ea"/>
          <a:cs typeface="+mn-cs"/>
          <a:sym typeface="Helvetica"/>
        </a:defRPr>
      </a:lvl8pPr>
      <a:lvl9pPr marL="2074984" marR="0" indent="-337624" algn="l" defTabSz="914400" rtl="0" latinLnBrk="0">
        <a:lnSpc>
          <a:spcPct val="100000"/>
        </a:lnSpc>
        <a:spcBef>
          <a:spcPts val="500"/>
        </a:spcBef>
        <a:spcAft>
          <a:spcPts val="0"/>
        </a:spcAft>
        <a:buClr>
          <a:schemeClr val="accent1"/>
        </a:buClr>
        <a:buSzPct val="100000"/>
        <a:buFont typeface="Arial"/>
        <a:buChar char="•"/>
        <a:tabLst/>
        <a:defRPr sz="2400" b="0" i="0" u="none" strike="noStrike" cap="none" spc="0" baseline="0">
          <a:ln>
            <a:noFill/>
          </a:ln>
          <a:solidFill>
            <a:srgbClr val="404040"/>
          </a:solidFill>
          <a:uFillTx/>
          <a:latin typeface="+mn-lt"/>
          <a:ea typeface="+mn-ea"/>
          <a:cs typeface="+mn-cs"/>
          <a:sym typeface="Helvetica"/>
        </a:defRPr>
      </a:lvl9pPr>
    </p:bodyStyle>
    <p:otherStyle>
      <a:lvl1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1pPr>
      <a:lvl2pPr marL="0" marR="0" indent="45720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2pPr>
      <a:lvl3pPr marL="0" marR="0" indent="91440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3pPr>
      <a:lvl4pPr marL="0" marR="0" indent="137160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4pPr>
      <a:lvl5pPr marL="0" marR="0" indent="182880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5pPr>
      <a:lvl6pPr marL="0" marR="0" indent="228600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6pPr>
      <a:lvl7pPr marL="0" marR="0" indent="274320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7pPr>
      <a:lvl8pPr marL="0" marR="0" indent="320040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8pPr>
      <a:lvl9pPr marL="0" marR="0" indent="365760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8.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 Id="rId11"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 Id="rId7" Type="http://schemas.openxmlformats.org/officeDocument/2006/relationships/image" Target="../media/image15.jpeg"/><Relationship Id="rId8"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hyperlink" Target="http://childrenofprisoners.eu/videos/comment-lincarceration-altere-la-conduite-de-lindividu/" TargetMode="Externa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p:cNvSpPr>
          <p:nvPr>
            <p:ph type="ctrTitle"/>
          </p:nvPr>
        </p:nvSpPr>
        <p:spPr>
          <a:xfrm>
            <a:off x="685801" y="1371601"/>
            <a:ext cx="6965951" cy="1927225"/>
          </a:xfrm>
          <a:prstGeom prst="rect">
            <a:avLst/>
          </a:prstGeom>
        </p:spPr>
        <p:txBody>
          <a:bodyPr/>
          <a:lstStyle>
            <a:lvl1pPr algn="l">
              <a:defRPr sz="2800" b="1"/>
            </a:lvl1pPr>
          </a:lstStyle>
          <a:p>
            <a:r>
              <a:t>How to support children to cope with their parent’s imprisonment and enhance their potential to lead safe, included, happy, achieving lives?</a:t>
            </a:r>
          </a:p>
        </p:txBody>
      </p:sp>
      <p:sp>
        <p:nvSpPr>
          <p:cNvPr id="128" name="Shape 128"/>
          <p:cNvSpPr>
            <a:spLocks noGrp="1"/>
          </p:cNvSpPr>
          <p:nvPr>
            <p:ph type="subTitle" sz="half" idx="1"/>
          </p:nvPr>
        </p:nvSpPr>
        <p:spPr>
          <a:xfrm>
            <a:off x="685799" y="3505200"/>
            <a:ext cx="7484903" cy="1752600"/>
          </a:xfrm>
          <a:prstGeom prst="rect">
            <a:avLst/>
          </a:prstGeom>
        </p:spPr>
        <p:txBody>
          <a:bodyPr/>
          <a:lstStyle/>
          <a:p>
            <a:r>
              <a:t>Children of Prisoners Europe: the COPE network</a:t>
            </a:r>
          </a:p>
        </p:txBody>
      </p:sp>
      <p:sp>
        <p:nvSpPr>
          <p:cNvPr id="129" name="Shape 129"/>
          <p:cNvSpPr/>
          <p:nvPr/>
        </p:nvSpPr>
        <p:spPr>
          <a:xfrm>
            <a:off x="2598898" y="4527613"/>
            <a:ext cx="5935503" cy="1946847"/>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p>
            <a:pPr algn="r">
              <a:lnSpc>
                <a:spcPct val="80000"/>
              </a:lnSpc>
              <a:spcBef>
                <a:spcPts val="400"/>
              </a:spcBef>
              <a:defRPr>
                <a:solidFill>
                  <a:srgbClr val="404040"/>
                </a:solidFill>
              </a:defRPr>
            </a:pPr>
            <a:r>
              <a:rPr b="1" dirty="0" smtClean="0"/>
              <a:t>Hannah Lynn</a:t>
            </a:r>
            <a:r>
              <a:rPr lang="en-GB" b="1" dirty="0" smtClean="0"/>
              <a:t> | Kate </a:t>
            </a:r>
            <a:r>
              <a:rPr lang="en-GB" b="1" dirty="0" err="1" smtClean="0"/>
              <a:t>Philbrick</a:t>
            </a:r>
            <a:endParaRPr b="1" dirty="0"/>
          </a:p>
          <a:p>
            <a:pPr algn="r">
              <a:lnSpc>
                <a:spcPct val="80000"/>
              </a:lnSpc>
              <a:spcBef>
                <a:spcPts val="400"/>
              </a:spcBef>
              <a:defRPr>
                <a:solidFill>
                  <a:srgbClr val="404040"/>
                </a:solidFill>
              </a:defRPr>
            </a:pPr>
            <a:r>
              <a:rPr b="1" dirty="0"/>
              <a:t>Children of Prisoners Europe (COPE)</a:t>
            </a:r>
          </a:p>
          <a:p>
            <a:pPr algn="r">
              <a:lnSpc>
                <a:spcPct val="80000"/>
              </a:lnSpc>
              <a:spcBef>
                <a:spcPts val="400"/>
              </a:spcBef>
              <a:defRPr>
                <a:solidFill>
                  <a:srgbClr val="404040"/>
                </a:solidFill>
              </a:defRPr>
            </a:pPr>
            <a:r>
              <a:rPr b="1" dirty="0"/>
              <a:t>contact@networkcope.eu</a:t>
            </a:r>
          </a:p>
          <a:p>
            <a:pPr algn="r">
              <a:lnSpc>
                <a:spcPct val="80000"/>
              </a:lnSpc>
              <a:spcBef>
                <a:spcPts val="400"/>
              </a:spcBef>
              <a:defRPr>
                <a:solidFill>
                  <a:srgbClr val="404040"/>
                </a:solidFill>
              </a:defRPr>
            </a:pPr>
            <a:endParaRPr lang="en-GB" dirty="0" smtClean="0"/>
          </a:p>
          <a:p>
            <a:pPr algn="r">
              <a:lnSpc>
                <a:spcPct val="80000"/>
              </a:lnSpc>
              <a:spcBef>
                <a:spcPts val="400"/>
              </a:spcBef>
              <a:defRPr>
                <a:solidFill>
                  <a:srgbClr val="404040"/>
                </a:solidFill>
              </a:defRPr>
            </a:pPr>
            <a:r>
              <a:rPr dirty="0" smtClean="0"/>
              <a:t>10 </a:t>
            </a:r>
            <a:r>
              <a:rPr dirty="0"/>
              <a:t>January 2017</a:t>
            </a:r>
          </a:p>
          <a:p>
            <a:pPr algn="r">
              <a:lnSpc>
                <a:spcPct val="80000"/>
              </a:lnSpc>
              <a:spcBef>
                <a:spcPts val="400"/>
              </a:spcBef>
              <a:defRPr>
                <a:solidFill>
                  <a:srgbClr val="404040"/>
                </a:solidFill>
              </a:defRPr>
            </a:pPr>
            <a:r>
              <a:rPr dirty="0"/>
              <a:t>Quality of Childhood session</a:t>
            </a:r>
          </a:p>
          <a:p>
            <a:pPr algn="r">
              <a:lnSpc>
                <a:spcPct val="80000"/>
              </a:lnSpc>
              <a:spcBef>
                <a:spcPts val="400"/>
              </a:spcBef>
              <a:defRPr>
                <a:solidFill>
                  <a:srgbClr val="404040"/>
                </a:solidFill>
              </a:defRPr>
            </a:pPr>
            <a:r>
              <a:rPr dirty="0"/>
              <a:t>European Parliament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p:nvPr/>
        </p:nvSpPr>
        <p:spPr>
          <a:xfrm>
            <a:off x="5029200" y="44381"/>
            <a:ext cx="4114800" cy="27699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solidFill>
                  <a:srgbClr val="FFFFFF"/>
                </a:solidFill>
              </a:defRPr>
            </a:lvl1pPr>
          </a:lstStyle>
          <a:p>
            <a:r>
              <a:rPr dirty="0"/>
              <a:t>Children of Prisoners Europe</a:t>
            </a:r>
          </a:p>
        </p:txBody>
      </p:sp>
      <p:sp>
        <p:nvSpPr>
          <p:cNvPr id="251" name="Shape 251"/>
          <p:cNvSpPr>
            <a:spLocks noGrp="1"/>
          </p:cNvSpPr>
          <p:nvPr>
            <p:ph type="title"/>
          </p:nvPr>
        </p:nvSpPr>
        <p:spPr>
          <a:xfrm>
            <a:off x="457200" y="913023"/>
            <a:ext cx="8229600" cy="712090"/>
          </a:xfrm>
          <a:prstGeom prst="rect">
            <a:avLst/>
          </a:prstGeom>
        </p:spPr>
        <p:txBody>
          <a:bodyPr/>
          <a:lstStyle>
            <a:lvl1pPr>
              <a:defRPr sz="3600"/>
            </a:lvl1pPr>
          </a:lstStyle>
          <a:p>
            <a:r>
              <a:t>A multi-sectoral issue</a:t>
            </a:r>
          </a:p>
        </p:txBody>
      </p:sp>
      <p:sp>
        <p:nvSpPr>
          <p:cNvPr id="252" name="Shape 252"/>
          <p:cNvSpPr/>
          <p:nvPr/>
        </p:nvSpPr>
        <p:spPr>
          <a:xfrm>
            <a:off x="1473702" y="6290264"/>
            <a:ext cx="2907799" cy="276999"/>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a:defRPr sz="1200"/>
            </a:pPr>
            <a:r>
              <a:rPr dirty="0"/>
              <a:t>With </a:t>
            </a:r>
            <a:r>
              <a:rPr dirty="0" smtClean="0"/>
              <a:t>thanks</a:t>
            </a:r>
            <a:r>
              <a:rPr lang="en-GB" dirty="0" smtClean="0"/>
              <a:t> to</a:t>
            </a:r>
            <a:r>
              <a:rPr dirty="0" smtClean="0"/>
              <a:t>: </a:t>
            </a:r>
            <a:r>
              <a:rPr dirty="0"/>
              <a:t>Maja Gabelica Šupljika</a:t>
            </a:r>
          </a:p>
        </p:txBody>
      </p:sp>
      <p:grpSp>
        <p:nvGrpSpPr>
          <p:cNvPr id="280" name="Group 280"/>
          <p:cNvGrpSpPr/>
          <p:nvPr/>
        </p:nvGrpSpPr>
        <p:grpSpPr>
          <a:xfrm>
            <a:off x="165224" y="2767762"/>
            <a:ext cx="8820472" cy="1191958"/>
            <a:chOff x="0" y="0"/>
            <a:chExt cx="8820472" cy="1191957"/>
          </a:xfrm>
        </p:grpSpPr>
        <p:grpSp>
          <p:nvGrpSpPr>
            <p:cNvPr id="255" name="Group 255"/>
            <p:cNvGrpSpPr/>
            <p:nvPr/>
          </p:nvGrpSpPr>
          <p:grpSpPr>
            <a:xfrm>
              <a:off x="0" y="0"/>
              <a:ext cx="1191956" cy="1191957"/>
              <a:chOff x="0" y="0"/>
              <a:chExt cx="1191956" cy="1191957"/>
            </a:xfrm>
          </p:grpSpPr>
          <p:sp>
            <p:nvSpPr>
              <p:cNvPr id="253" name="Shape 253"/>
              <p:cNvSpPr/>
              <p:nvPr/>
            </p:nvSpPr>
            <p:spPr>
              <a:xfrm>
                <a:off x="0" y="0"/>
                <a:ext cx="1191956" cy="1191957"/>
              </a:xfrm>
              <a:prstGeom prst="ellipse">
                <a:avLst/>
              </a:prstGeom>
              <a:solidFill>
                <a:schemeClr val="accent1">
                  <a:alpha val="50000"/>
                </a:schemeClr>
              </a:solidFill>
              <a:ln w="26425" cap="flat">
                <a:solidFill>
                  <a:srgbClr val="FFFFFF"/>
                </a:solidFill>
                <a:prstDash val="solid"/>
                <a:round/>
              </a:ln>
              <a:effectLst/>
            </p:spPr>
            <p:txBody>
              <a:bodyPr wrap="square" lIns="45719" tIns="45719" rIns="45719" bIns="45719" numCol="1" anchor="ctr">
                <a:noAutofit/>
              </a:bodyPr>
              <a:lstStyle/>
              <a:p>
                <a:pPr algn="ctr">
                  <a:defRPr sz="1100">
                    <a:latin typeface="Rockwell"/>
                    <a:ea typeface="Rockwell"/>
                    <a:cs typeface="Rockwell"/>
                    <a:sym typeface="Rockwell"/>
                  </a:defRPr>
                </a:pPr>
                <a:endParaRPr/>
              </a:p>
            </p:txBody>
          </p:sp>
          <p:sp>
            <p:nvSpPr>
              <p:cNvPr id="254" name="Shape 254"/>
              <p:cNvSpPr/>
              <p:nvPr/>
            </p:nvSpPr>
            <p:spPr>
              <a:xfrm>
                <a:off x="174559" y="465174"/>
                <a:ext cx="842840" cy="2616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100">
                    <a:latin typeface="Rockwell"/>
                    <a:ea typeface="Rockwell"/>
                    <a:cs typeface="Rockwell"/>
                    <a:sym typeface="Rockwell"/>
                  </a:defRPr>
                </a:lvl1pPr>
              </a:lstStyle>
              <a:p>
                <a:r>
                  <a:t>Police</a:t>
                </a:r>
              </a:p>
            </p:txBody>
          </p:sp>
        </p:grpSp>
        <p:grpSp>
          <p:nvGrpSpPr>
            <p:cNvPr id="258" name="Group 258"/>
            <p:cNvGrpSpPr/>
            <p:nvPr/>
          </p:nvGrpSpPr>
          <p:grpSpPr>
            <a:xfrm>
              <a:off x="953564" y="0"/>
              <a:ext cx="1191957" cy="1191957"/>
              <a:chOff x="0" y="0"/>
              <a:chExt cx="1191956" cy="1191957"/>
            </a:xfrm>
          </p:grpSpPr>
          <p:sp>
            <p:nvSpPr>
              <p:cNvPr id="256" name="Shape 256"/>
              <p:cNvSpPr/>
              <p:nvPr/>
            </p:nvSpPr>
            <p:spPr>
              <a:xfrm>
                <a:off x="0" y="0"/>
                <a:ext cx="1191956" cy="1191957"/>
              </a:xfrm>
              <a:prstGeom prst="ellipse">
                <a:avLst/>
              </a:prstGeom>
              <a:solidFill>
                <a:srgbClr val="948A54">
                  <a:alpha val="50000"/>
                </a:srgbClr>
              </a:solidFill>
              <a:ln w="26425" cap="flat">
                <a:solidFill>
                  <a:srgbClr val="FFFFFF"/>
                </a:solidFill>
                <a:prstDash val="solid"/>
                <a:round/>
              </a:ln>
              <a:effectLst/>
            </p:spPr>
            <p:txBody>
              <a:bodyPr wrap="square" lIns="45719" tIns="45719" rIns="45719" bIns="45719" numCol="1" anchor="ctr">
                <a:noAutofit/>
              </a:bodyPr>
              <a:lstStyle/>
              <a:p>
                <a:pPr algn="ctr" defTabSz="533400">
                  <a:lnSpc>
                    <a:spcPct val="90000"/>
                  </a:lnSpc>
                  <a:spcBef>
                    <a:spcPts val="700"/>
                  </a:spcBef>
                  <a:defRPr sz="1200">
                    <a:latin typeface="Rockwell"/>
                    <a:ea typeface="Rockwell"/>
                    <a:cs typeface="Rockwell"/>
                    <a:sym typeface="Rockwell"/>
                  </a:defRPr>
                </a:pPr>
                <a:endParaRPr/>
              </a:p>
            </p:txBody>
          </p:sp>
          <p:sp>
            <p:nvSpPr>
              <p:cNvPr id="257" name="Shape 257"/>
              <p:cNvSpPr/>
              <p:nvPr/>
            </p:nvSpPr>
            <p:spPr>
              <a:xfrm>
                <a:off x="174558" y="365145"/>
                <a:ext cx="842840" cy="4616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200">
                    <a:latin typeface="Rockwell"/>
                    <a:ea typeface="Rockwell"/>
                    <a:cs typeface="Rockwell"/>
                    <a:sym typeface="Rockwell"/>
                  </a:defRPr>
                </a:lvl1pPr>
              </a:lstStyle>
              <a:p>
                <a:r>
                  <a:t>Justice system</a:t>
                </a:r>
              </a:p>
            </p:txBody>
          </p:sp>
        </p:grpSp>
        <p:grpSp>
          <p:nvGrpSpPr>
            <p:cNvPr id="261" name="Group 261"/>
            <p:cNvGrpSpPr/>
            <p:nvPr/>
          </p:nvGrpSpPr>
          <p:grpSpPr>
            <a:xfrm>
              <a:off x="1907129" y="0"/>
              <a:ext cx="1191956" cy="1191957"/>
              <a:chOff x="0" y="0"/>
              <a:chExt cx="1191956" cy="1191957"/>
            </a:xfrm>
          </p:grpSpPr>
          <p:sp>
            <p:nvSpPr>
              <p:cNvPr id="259" name="Shape 259"/>
              <p:cNvSpPr/>
              <p:nvPr/>
            </p:nvSpPr>
            <p:spPr>
              <a:xfrm>
                <a:off x="0" y="0"/>
                <a:ext cx="1191956" cy="1191957"/>
              </a:xfrm>
              <a:prstGeom prst="ellipse">
                <a:avLst/>
              </a:prstGeom>
              <a:solidFill>
                <a:schemeClr val="accent2">
                  <a:alpha val="50000"/>
                </a:schemeClr>
              </a:solidFill>
              <a:ln w="26425" cap="flat">
                <a:solidFill>
                  <a:srgbClr val="FFFFFF"/>
                </a:solidFill>
                <a:prstDash val="solid"/>
                <a:round/>
              </a:ln>
              <a:effectLst/>
            </p:spPr>
            <p:txBody>
              <a:bodyPr wrap="square" lIns="45719" tIns="45719" rIns="45719" bIns="45719" numCol="1" anchor="ctr">
                <a:noAutofit/>
              </a:bodyPr>
              <a:lstStyle/>
              <a:p>
                <a:pPr algn="ctr" defTabSz="533400">
                  <a:lnSpc>
                    <a:spcPct val="90000"/>
                  </a:lnSpc>
                  <a:spcBef>
                    <a:spcPts val="700"/>
                  </a:spcBef>
                  <a:defRPr sz="1200">
                    <a:latin typeface="Rockwell"/>
                    <a:ea typeface="Rockwell"/>
                    <a:cs typeface="Rockwell"/>
                    <a:sym typeface="Rockwell"/>
                  </a:defRPr>
                </a:pPr>
                <a:endParaRPr/>
              </a:p>
            </p:txBody>
          </p:sp>
          <p:sp>
            <p:nvSpPr>
              <p:cNvPr id="260" name="Shape 260"/>
              <p:cNvSpPr/>
              <p:nvPr/>
            </p:nvSpPr>
            <p:spPr>
              <a:xfrm>
                <a:off x="174559" y="365145"/>
                <a:ext cx="842840" cy="4616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200">
                    <a:latin typeface="Rockwell"/>
                    <a:ea typeface="Rockwell"/>
                    <a:cs typeface="Rockwell"/>
                    <a:sym typeface="Rockwell"/>
                  </a:defRPr>
                </a:lvl1pPr>
              </a:lstStyle>
              <a:p>
                <a:r>
                  <a:t>Penal system</a:t>
                </a:r>
              </a:p>
            </p:txBody>
          </p:sp>
        </p:grpSp>
        <p:grpSp>
          <p:nvGrpSpPr>
            <p:cNvPr id="264" name="Group 264"/>
            <p:cNvGrpSpPr/>
            <p:nvPr/>
          </p:nvGrpSpPr>
          <p:grpSpPr>
            <a:xfrm>
              <a:off x="2860694" y="0"/>
              <a:ext cx="1191957" cy="1191957"/>
              <a:chOff x="0" y="0"/>
              <a:chExt cx="1191957" cy="1191957"/>
            </a:xfrm>
          </p:grpSpPr>
          <p:sp>
            <p:nvSpPr>
              <p:cNvPr id="262" name="Shape 262"/>
              <p:cNvSpPr/>
              <p:nvPr/>
            </p:nvSpPr>
            <p:spPr>
              <a:xfrm>
                <a:off x="0" y="0"/>
                <a:ext cx="1191957" cy="1191957"/>
              </a:xfrm>
              <a:prstGeom prst="ellipse">
                <a:avLst/>
              </a:prstGeom>
              <a:solidFill>
                <a:srgbClr val="FFC000">
                  <a:alpha val="50000"/>
                </a:srgbClr>
              </a:solidFill>
              <a:ln w="26425" cap="flat">
                <a:solidFill>
                  <a:srgbClr val="FFFFFF"/>
                </a:solidFill>
                <a:prstDash val="solid"/>
                <a:round/>
              </a:ln>
              <a:effectLst/>
            </p:spPr>
            <p:txBody>
              <a:bodyPr wrap="square" lIns="45719" tIns="45719" rIns="45719" bIns="45719" numCol="1" anchor="ctr">
                <a:noAutofit/>
              </a:bodyPr>
              <a:lstStyle/>
              <a:p>
                <a:pPr algn="ctr">
                  <a:defRPr sz="1100">
                    <a:latin typeface="Rockwell"/>
                    <a:ea typeface="Rockwell"/>
                    <a:cs typeface="Rockwell"/>
                    <a:sym typeface="Rockwell"/>
                  </a:defRPr>
                </a:pPr>
                <a:endParaRPr/>
              </a:p>
            </p:txBody>
          </p:sp>
          <p:sp>
            <p:nvSpPr>
              <p:cNvPr id="263" name="Shape 263"/>
              <p:cNvSpPr/>
              <p:nvPr/>
            </p:nvSpPr>
            <p:spPr>
              <a:xfrm>
                <a:off x="174557" y="211258"/>
                <a:ext cx="842840" cy="7694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100">
                    <a:latin typeface="Rockwell"/>
                    <a:ea typeface="Rockwell"/>
                    <a:cs typeface="Rockwell"/>
                    <a:sym typeface="Rockwell"/>
                  </a:defRPr>
                </a:lvl1pPr>
              </a:lstStyle>
              <a:p>
                <a:r>
                  <a:t>Health and mental health protection </a:t>
                </a:r>
              </a:p>
            </p:txBody>
          </p:sp>
        </p:grpSp>
        <p:grpSp>
          <p:nvGrpSpPr>
            <p:cNvPr id="267" name="Group 267"/>
            <p:cNvGrpSpPr/>
            <p:nvPr/>
          </p:nvGrpSpPr>
          <p:grpSpPr>
            <a:xfrm>
              <a:off x="3814258" y="0"/>
              <a:ext cx="1191956" cy="1191957"/>
              <a:chOff x="0" y="0"/>
              <a:chExt cx="1191956" cy="1191957"/>
            </a:xfrm>
          </p:grpSpPr>
          <p:sp>
            <p:nvSpPr>
              <p:cNvPr id="265" name="Shape 265"/>
              <p:cNvSpPr/>
              <p:nvPr/>
            </p:nvSpPr>
            <p:spPr>
              <a:xfrm>
                <a:off x="0" y="0"/>
                <a:ext cx="1191956" cy="1191957"/>
              </a:xfrm>
              <a:prstGeom prst="ellipse">
                <a:avLst/>
              </a:prstGeom>
              <a:solidFill>
                <a:schemeClr val="accent1">
                  <a:alpha val="50000"/>
                </a:schemeClr>
              </a:solidFill>
              <a:ln w="26425" cap="flat">
                <a:solidFill>
                  <a:srgbClr val="FFFFFF"/>
                </a:solidFill>
                <a:prstDash val="solid"/>
                <a:round/>
              </a:ln>
              <a:effectLst/>
            </p:spPr>
            <p:txBody>
              <a:bodyPr wrap="square" lIns="45719" tIns="45719" rIns="45719" bIns="45719" numCol="1" anchor="ctr">
                <a:noAutofit/>
              </a:bodyPr>
              <a:lstStyle/>
              <a:p>
                <a:pPr algn="ctr">
                  <a:defRPr sz="1000">
                    <a:latin typeface="Rockwell"/>
                    <a:ea typeface="Rockwell"/>
                    <a:cs typeface="Rockwell"/>
                    <a:sym typeface="Rockwell"/>
                  </a:defRPr>
                </a:pPr>
                <a:endParaRPr/>
              </a:p>
            </p:txBody>
          </p:sp>
          <p:sp>
            <p:nvSpPr>
              <p:cNvPr id="266" name="Shape 266"/>
              <p:cNvSpPr/>
              <p:nvPr/>
            </p:nvSpPr>
            <p:spPr>
              <a:xfrm>
                <a:off x="174557" y="88148"/>
                <a:ext cx="842840" cy="1015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000">
                    <a:latin typeface="Rockwell"/>
                    <a:ea typeface="Rockwell"/>
                    <a:cs typeface="Rockwell"/>
                    <a:sym typeface="Rockwell"/>
                  </a:defRPr>
                </a:lvl1pPr>
              </a:lstStyle>
              <a:p>
                <a:r>
                  <a:t>Provision for children (schools, child protection, etc.) </a:t>
                </a:r>
              </a:p>
            </p:txBody>
          </p:sp>
        </p:grpSp>
        <p:grpSp>
          <p:nvGrpSpPr>
            <p:cNvPr id="270" name="Group 270"/>
            <p:cNvGrpSpPr/>
            <p:nvPr/>
          </p:nvGrpSpPr>
          <p:grpSpPr>
            <a:xfrm>
              <a:off x="4767822" y="0"/>
              <a:ext cx="1191957" cy="1191957"/>
              <a:chOff x="0" y="0"/>
              <a:chExt cx="1191956" cy="1191957"/>
            </a:xfrm>
          </p:grpSpPr>
          <p:sp>
            <p:nvSpPr>
              <p:cNvPr id="268" name="Shape 268"/>
              <p:cNvSpPr/>
              <p:nvPr/>
            </p:nvSpPr>
            <p:spPr>
              <a:xfrm>
                <a:off x="0" y="0"/>
                <a:ext cx="1191956" cy="1191957"/>
              </a:xfrm>
              <a:prstGeom prst="ellipse">
                <a:avLst/>
              </a:prstGeom>
              <a:solidFill>
                <a:srgbClr val="FF0000">
                  <a:alpha val="50000"/>
                </a:srgbClr>
              </a:solidFill>
              <a:ln w="26425" cap="flat">
                <a:solidFill>
                  <a:srgbClr val="FFFFFF"/>
                </a:solidFill>
                <a:prstDash val="solid"/>
                <a:round/>
              </a:ln>
              <a:effectLst/>
            </p:spPr>
            <p:txBody>
              <a:bodyPr wrap="square" lIns="45719" tIns="45719" rIns="45719" bIns="45719" numCol="1" anchor="ctr">
                <a:noAutofit/>
              </a:bodyPr>
              <a:lstStyle/>
              <a:p>
                <a:pPr algn="ctr">
                  <a:defRPr sz="1200">
                    <a:latin typeface="Rockwell"/>
                    <a:ea typeface="Rockwell"/>
                    <a:cs typeface="Rockwell"/>
                    <a:sym typeface="Rockwell"/>
                  </a:defRPr>
                </a:pPr>
                <a:endParaRPr/>
              </a:p>
            </p:txBody>
          </p:sp>
          <p:sp>
            <p:nvSpPr>
              <p:cNvPr id="269" name="Shape 269"/>
              <p:cNvSpPr/>
              <p:nvPr/>
            </p:nvSpPr>
            <p:spPr>
              <a:xfrm>
                <a:off x="174557" y="365145"/>
                <a:ext cx="842840" cy="4616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200">
                    <a:latin typeface="Rockwell"/>
                    <a:ea typeface="Rockwell"/>
                    <a:cs typeface="Rockwell"/>
                    <a:sym typeface="Rockwell"/>
                  </a:defRPr>
                </a:lvl1pPr>
              </a:lstStyle>
              <a:p>
                <a:r>
                  <a:t>Social welfare</a:t>
                </a:r>
              </a:p>
            </p:txBody>
          </p:sp>
        </p:grpSp>
        <p:grpSp>
          <p:nvGrpSpPr>
            <p:cNvPr id="273" name="Group 273"/>
            <p:cNvGrpSpPr/>
            <p:nvPr/>
          </p:nvGrpSpPr>
          <p:grpSpPr>
            <a:xfrm>
              <a:off x="5721387" y="0"/>
              <a:ext cx="1191956" cy="1191957"/>
              <a:chOff x="0" y="0"/>
              <a:chExt cx="1191956" cy="1191957"/>
            </a:xfrm>
          </p:grpSpPr>
          <p:sp>
            <p:nvSpPr>
              <p:cNvPr id="271" name="Shape 271"/>
              <p:cNvSpPr/>
              <p:nvPr/>
            </p:nvSpPr>
            <p:spPr>
              <a:xfrm>
                <a:off x="0" y="0"/>
                <a:ext cx="1191956" cy="1191957"/>
              </a:xfrm>
              <a:prstGeom prst="ellipse">
                <a:avLst/>
              </a:prstGeom>
              <a:solidFill>
                <a:srgbClr val="92D050">
                  <a:alpha val="50000"/>
                </a:srgbClr>
              </a:solidFill>
              <a:ln w="26425" cap="flat">
                <a:solidFill>
                  <a:srgbClr val="FFFFFF"/>
                </a:solidFill>
                <a:prstDash val="solid"/>
                <a:round/>
              </a:ln>
              <a:effectLst/>
            </p:spPr>
            <p:txBody>
              <a:bodyPr wrap="square" lIns="45719" tIns="45719" rIns="45719" bIns="45719" numCol="1" anchor="ctr">
                <a:noAutofit/>
              </a:bodyPr>
              <a:lstStyle/>
              <a:p>
                <a:pPr algn="ctr">
                  <a:defRPr sz="1877"/>
                </a:pPr>
                <a:endParaRPr/>
              </a:p>
            </p:txBody>
          </p:sp>
          <p:sp>
            <p:nvSpPr>
              <p:cNvPr id="272" name="Shape 272"/>
              <p:cNvSpPr/>
              <p:nvPr/>
            </p:nvSpPr>
            <p:spPr>
              <a:xfrm>
                <a:off x="174557" y="365145"/>
                <a:ext cx="842840" cy="4616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sz="1200">
                    <a:latin typeface="Rockwell"/>
                    <a:ea typeface="Rockwell"/>
                    <a:cs typeface="Rockwell"/>
                    <a:sym typeface="Rockwell"/>
                  </a:defRPr>
                </a:pPr>
                <a:r>
                  <a:t>NGOs</a:t>
                </a:r>
                <a:r>
                  <a:rPr sz="1100"/>
                  <a:t>, </a:t>
                </a:r>
                <a:r>
                  <a:t>COPE...</a:t>
                </a:r>
              </a:p>
            </p:txBody>
          </p:sp>
        </p:grpSp>
        <p:grpSp>
          <p:nvGrpSpPr>
            <p:cNvPr id="276" name="Group 276"/>
            <p:cNvGrpSpPr/>
            <p:nvPr/>
          </p:nvGrpSpPr>
          <p:grpSpPr>
            <a:xfrm>
              <a:off x="6674952" y="0"/>
              <a:ext cx="1191957" cy="1191957"/>
              <a:chOff x="0" y="0"/>
              <a:chExt cx="1191956" cy="1191957"/>
            </a:xfrm>
          </p:grpSpPr>
          <p:sp>
            <p:nvSpPr>
              <p:cNvPr id="274" name="Shape 274"/>
              <p:cNvSpPr/>
              <p:nvPr/>
            </p:nvSpPr>
            <p:spPr>
              <a:xfrm>
                <a:off x="0" y="0"/>
                <a:ext cx="1191956" cy="1191957"/>
              </a:xfrm>
              <a:prstGeom prst="ellipse">
                <a:avLst/>
              </a:prstGeom>
              <a:solidFill>
                <a:srgbClr val="376092">
                  <a:alpha val="50000"/>
                </a:srgbClr>
              </a:solidFill>
              <a:ln w="26425" cap="flat">
                <a:solidFill>
                  <a:srgbClr val="FFFFFF"/>
                </a:solidFill>
                <a:prstDash val="solid"/>
                <a:round/>
              </a:ln>
              <a:effectLst/>
            </p:spPr>
            <p:txBody>
              <a:bodyPr wrap="square" lIns="45719" tIns="45719" rIns="45719" bIns="45719" numCol="1" anchor="ctr">
                <a:noAutofit/>
              </a:bodyPr>
              <a:lstStyle/>
              <a:p>
                <a:pPr algn="ctr">
                  <a:defRPr sz="900">
                    <a:latin typeface="Rockwell"/>
                    <a:ea typeface="Rockwell"/>
                    <a:cs typeface="Rockwell"/>
                    <a:sym typeface="Rockwell"/>
                  </a:defRPr>
                </a:pPr>
                <a:endParaRPr/>
              </a:p>
            </p:txBody>
          </p:sp>
          <p:sp>
            <p:nvSpPr>
              <p:cNvPr id="275" name="Shape 275"/>
              <p:cNvSpPr/>
              <p:nvPr/>
            </p:nvSpPr>
            <p:spPr>
              <a:xfrm>
                <a:off x="174558" y="480562"/>
                <a:ext cx="842840" cy="2308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900">
                    <a:latin typeface="Rockwell"/>
                    <a:ea typeface="Rockwell"/>
                    <a:cs typeface="Rockwell"/>
                    <a:sym typeface="Rockwell"/>
                  </a:defRPr>
                </a:lvl1pPr>
              </a:lstStyle>
              <a:p>
                <a:r>
                  <a:t>Researchers</a:t>
                </a:r>
              </a:p>
            </p:txBody>
          </p:sp>
        </p:grpSp>
        <p:grpSp>
          <p:nvGrpSpPr>
            <p:cNvPr id="279" name="Group 279"/>
            <p:cNvGrpSpPr/>
            <p:nvPr/>
          </p:nvGrpSpPr>
          <p:grpSpPr>
            <a:xfrm>
              <a:off x="7628516" y="0"/>
              <a:ext cx="1191956" cy="1191957"/>
              <a:chOff x="0" y="0"/>
              <a:chExt cx="1191956" cy="1191957"/>
            </a:xfrm>
          </p:grpSpPr>
          <p:sp>
            <p:nvSpPr>
              <p:cNvPr id="277" name="Shape 277"/>
              <p:cNvSpPr/>
              <p:nvPr/>
            </p:nvSpPr>
            <p:spPr>
              <a:xfrm>
                <a:off x="0" y="0"/>
                <a:ext cx="1191956" cy="1191957"/>
              </a:xfrm>
              <a:prstGeom prst="ellipse">
                <a:avLst/>
              </a:prstGeom>
              <a:solidFill>
                <a:srgbClr val="E46C0A">
                  <a:alpha val="50000"/>
                </a:srgbClr>
              </a:solidFill>
              <a:ln w="26425" cap="flat">
                <a:solidFill>
                  <a:srgbClr val="FFFFFF"/>
                </a:solidFill>
                <a:prstDash val="solid"/>
                <a:round/>
              </a:ln>
              <a:effectLst/>
            </p:spPr>
            <p:txBody>
              <a:bodyPr wrap="square" lIns="45719" tIns="45719" rIns="45719" bIns="45719" numCol="1" anchor="ctr">
                <a:noAutofit/>
              </a:bodyPr>
              <a:lstStyle/>
              <a:p>
                <a:pPr algn="ctr">
                  <a:defRPr sz="1000">
                    <a:latin typeface="Rockwell"/>
                    <a:ea typeface="Rockwell"/>
                    <a:cs typeface="Rockwell"/>
                    <a:sym typeface="Rockwell"/>
                  </a:defRPr>
                </a:pPr>
                <a:endParaRPr/>
              </a:p>
            </p:txBody>
          </p:sp>
          <p:sp>
            <p:nvSpPr>
              <p:cNvPr id="278" name="Shape 278"/>
              <p:cNvSpPr/>
              <p:nvPr/>
            </p:nvSpPr>
            <p:spPr>
              <a:xfrm>
                <a:off x="174559" y="395924"/>
                <a:ext cx="842840" cy="4001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000">
                    <a:latin typeface="Rockwell"/>
                    <a:ea typeface="Rockwell"/>
                    <a:cs typeface="Rockwell"/>
                    <a:sym typeface="Rockwell"/>
                  </a:defRPr>
                </a:lvl1pPr>
              </a:lstStyle>
              <a:p>
                <a:r>
                  <a:t>Ombuds-persons</a:t>
                </a: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4" name="Table 284"/>
          <p:cNvGraphicFramePr/>
          <p:nvPr>
            <p:extLst>
              <p:ext uri="{D42A27DB-BD31-4B8C-83A1-F6EECF244321}">
                <p14:modId xmlns:p14="http://schemas.microsoft.com/office/powerpoint/2010/main" val="471088976"/>
              </p:ext>
            </p:extLst>
          </p:nvPr>
        </p:nvGraphicFramePr>
        <p:xfrm>
          <a:off x="735638" y="1083837"/>
          <a:ext cx="7319108" cy="5358361"/>
        </p:xfrm>
        <a:graphic>
          <a:graphicData uri="http://schemas.openxmlformats.org/drawingml/2006/table">
            <a:tbl>
              <a:tblPr>
                <a:tableStyleId>{4C3C2611-4C71-4FC5-86AE-919BDF0F9419}</a:tableStyleId>
              </a:tblPr>
              <a:tblGrid>
                <a:gridCol w="1287621"/>
                <a:gridCol w="1084312"/>
                <a:gridCol w="2236394"/>
                <a:gridCol w="2710781"/>
              </a:tblGrid>
              <a:tr h="940948">
                <a:tc rowSpan="2" gridSpan="2">
                  <a:txBody>
                    <a:bodyPr/>
                    <a:lstStyle/>
                    <a:p>
                      <a:pPr>
                        <a:spcBef>
                          <a:spcPts val="400"/>
                        </a:spcBef>
                      </a:pPr>
                      <a:r>
                        <a:rPr sz="2300"/>
                        <a:t>Types of target populations</a:t>
                      </a:r>
                    </a:p>
                  </a:txBody>
                  <a:tcPr marL="45720" marR="45720" horzOverflow="overflow">
                    <a:lnL w="28575">
                      <a:solidFill>
                        <a:srgbClr val="000000"/>
                      </a:solidFill>
                    </a:lnL>
                    <a:lnR w="12700">
                      <a:solidFill>
                        <a:srgbClr val="000000"/>
                      </a:solidFill>
                    </a:lnR>
                    <a:lnT w="28575">
                      <a:solidFill>
                        <a:srgbClr val="000000"/>
                      </a:solidFill>
                    </a:lnT>
                    <a:lnB w="12700">
                      <a:solidFill>
                        <a:srgbClr val="000000"/>
                      </a:solidFill>
                    </a:lnB>
                    <a:noFill/>
                  </a:tcPr>
                </a:tc>
                <a:tc rowSpan="2" hMerge="1">
                  <a:txBody>
                    <a:bodyPr/>
                    <a:lstStyle/>
                    <a:p>
                      <a:endParaRPr lang="en-US"/>
                    </a:p>
                  </a:txBody>
                  <a:tcPr/>
                </a:tc>
                <a:tc gridSpan="2">
                  <a:txBody>
                    <a:bodyPr/>
                    <a:lstStyle/>
                    <a:p>
                      <a:pPr>
                        <a:spcBef>
                          <a:spcPts val="400"/>
                        </a:spcBef>
                      </a:pPr>
                      <a:r>
                        <a:rPr sz="2300"/>
                        <a:t>SOCIAL CONSTRUCTION OF POPULATION (US)</a:t>
                      </a:r>
                    </a:p>
                  </a:txBody>
                  <a:tcPr marL="45720" marR="45720" horzOverflow="overflow">
                    <a:lnL w="12700">
                      <a:solidFill>
                        <a:srgbClr val="000000"/>
                      </a:solidFill>
                    </a:lnL>
                    <a:lnR w="28575">
                      <a:solidFill>
                        <a:srgbClr val="000000"/>
                      </a:solidFill>
                    </a:lnR>
                    <a:lnT w="28575">
                      <a:solidFill>
                        <a:srgbClr val="000000"/>
                      </a:solidFill>
                    </a:lnT>
                    <a:lnB w="12700">
                      <a:solidFill>
                        <a:srgbClr val="000000"/>
                      </a:solidFill>
                    </a:lnB>
                    <a:noFill/>
                  </a:tcPr>
                </a:tc>
                <a:tc hMerge="1">
                  <a:txBody>
                    <a:bodyPr/>
                    <a:lstStyle/>
                    <a:p>
                      <a:endParaRPr lang="en-US"/>
                    </a:p>
                  </a:txBody>
                  <a:tcPr/>
                </a:tc>
              </a:tr>
              <a:tr h="610736">
                <a:tc gridSpan="2" vMerge="1">
                  <a:txBody>
                    <a:bodyPr/>
                    <a:lstStyle/>
                    <a:p>
                      <a:endParaRPr lang="en-US"/>
                    </a:p>
                  </a:txBody>
                  <a:tcPr/>
                </a:tc>
                <a:tc hMerge="1" vMerge="1">
                  <a:txBody>
                    <a:bodyPr/>
                    <a:lstStyle/>
                    <a:p>
                      <a:endParaRPr lang="en-US"/>
                    </a:p>
                  </a:txBody>
                  <a:tcPr/>
                </a:tc>
                <a:tc>
                  <a:txBody>
                    <a:bodyPr/>
                    <a:lstStyle/>
                    <a:p>
                      <a:pPr>
                        <a:spcBef>
                          <a:spcPts val="400"/>
                        </a:spcBef>
                      </a:pPr>
                      <a:r>
                        <a:rPr sz="2300"/>
                        <a:t>Deserving</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spcBef>
                          <a:spcPts val="400"/>
                        </a:spcBef>
                      </a:pPr>
                      <a:r>
                        <a:rPr sz="2300"/>
                        <a:t>Undeserving</a:t>
                      </a:r>
                    </a:p>
                  </a:txBody>
                  <a:tcPr marL="45720" marR="45720" horzOverflow="overflow">
                    <a:lnL w="12700">
                      <a:solidFill>
                        <a:srgbClr val="000000"/>
                      </a:solidFill>
                    </a:lnL>
                    <a:lnR w="28575">
                      <a:solidFill>
                        <a:srgbClr val="000000"/>
                      </a:solidFill>
                    </a:lnR>
                    <a:lnT w="12700">
                      <a:solidFill>
                        <a:srgbClr val="000000"/>
                      </a:solidFill>
                    </a:lnT>
                    <a:lnB w="12700">
                      <a:solidFill>
                        <a:srgbClr val="000000"/>
                      </a:solidFill>
                    </a:lnB>
                    <a:noFill/>
                  </a:tcPr>
                </a:tc>
              </a:tr>
              <a:tr h="2103992">
                <a:tc rowSpan="2">
                  <a:txBody>
                    <a:bodyPr/>
                    <a:lstStyle/>
                    <a:p>
                      <a:pPr>
                        <a:spcBef>
                          <a:spcPts val="400"/>
                        </a:spcBef>
                      </a:pPr>
                      <a:r>
                        <a:rPr sz="2300" dirty="0"/>
                        <a:t>POWER</a:t>
                      </a:r>
                    </a:p>
                  </a:txBody>
                  <a:tcPr marL="45720" marR="45720" horzOverflow="overflow">
                    <a:lnL w="28575">
                      <a:solidFill>
                        <a:srgbClr val="000000"/>
                      </a:solidFill>
                    </a:lnL>
                    <a:lnR w="12700">
                      <a:solidFill>
                        <a:srgbClr val="000000"/>
                      </a:solidFill>
                    </a:lnR>
                    <a:lnT w="12700">
                      <a:solidFill>
                        <a:srgbClr val="000000"/>
                      </a:solidFill>
                    </a:lnT>
                    <a:lnB w="28575">
                      <a:solidFill>
                        <a:srgbClr val="000000"/>
                      </a:solidFill>
                    </a:lnB>
                    <a:noFill/>
                  </a:tcPr>
                </a:tc>
                <a:tc>
                  <a:txBody>
                    <a:bodyPr/>
                    <a:lstStyle/>
                    <a:p>
                      <a:pPr>
                        <a:spcBef>
                          <a:spcPts val="400"/>
                        </a:spcBef>
                      </a:pPr>
                      <a:r>
                        <a:rPr sz="2300"/>
                        <a:t>Strong</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indent="109537">
                        <a:spcBef>
                          <a:spcPts val="400"/>
                        </a:spcBef>
                        <a:defRPr sz="2300"/>
                      </a:pPr>
                      <a:r>
                        <a:rPr sz="2300" dirty="0"/>
                        <a:t>ADVANTAGED</a:t>
                      </a:r>
                    </a:p>
                    <a:p>
                      <a:pPr indent="109537">
                        <a:spcBef>
                          <a:spcPts val="400"/>
                        </a:spcBef>
                        <a:defRPr sz="2000"/>
                      </a:pPr>
                      <a:r>
                        <a:rPr sz="2000" dirty="0"/>
                        <a:t>Business</a:t>
                      </a:r>
                    </a:p>
                    <a:p>
                      <a:pPr indent="109537">
                        <a:spcBef>
                          <a:spcPts val="400"/>
                        </a:spcBef>
                        <a:defRPr sz="2000"/>
                      </a:pPr>
                      <a:r>
                        <a:rPr sz="2000" dirty="0"/>
                        <a:t>Veterans</a:t>
                      </a:r>
                    </a:p>
                    <a:p>
                      <a:pPr indent="109537">
                        <a:spcBef>
                          <a:spcPts val="400"/>
                        </a:spcBef>
                        <a:defRPr sz="2000"/>
                      </a:pPr>
                      <a:r>
                        <a:rPr sz="2000" dirty="0"/>
                        <a:t>Scientists</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indent="109537">
                        <a:spcBef>
                          <a:spcPts val="400"/>
                        </a:spcBef>
                        <a:defRPr sz="2300"/>
                      </a:pPr>
                      <a:r>
                        <a:rPr sz="2300"/>
                        <a:t>CONTENDERS</a:t>
                      </a:r>
                    </a:p>
                    <a:p>
                      <a:pPr indent="109537">
                        <a:spcBef>
                          <a:spcPts val="400"/>
                        </a:spcBef>
                        <a:defRPr sz="2000"/>
                      </a:pPr>
                      <a:r>
                        <a:rPr sz="2000"/>
                        <a:t>The rich</a:t>
                      </a:r>
                    </a:p>
                    <a:p>
                      <a:pPr indent="109537">
                        <a:spcBef>
                          <a:spcPts val="400"/>
                        </a:spcBef>
                        <a:defRPr sz="2000"/>
                      </a:pPr>
                      <a:r>
                        <a:rPr sz="2000"/>
                        <a:t>Big unions</a:t>
                      </a:r>
                    </a:p>
                    <a:p>
                      <a:pPr indent="109537">
                        <a:spcBef>
                          <a:spcPts val="400"/>
                        </a:spcBef>
                        <a:defRPr sz="2000"/>
                      </a:pPr>
                      <a:r>
                        <a:rPr sz="2000"/>
                        <a:t>Cultural elites</a:t>
                      </a:r>
                    </a:p>
                    <a:p>
                      <a:pPr indent="109537">
                        <a:spcBef>
                          <a:spcPts val="400"/>
                        </a:spcBef>
                        <a:defRPr sz="2000"/>
                      </a:pPr>
                      <a:r>
                        <a:rPr sz="2000"/>
                        <a:t>Moral majority</a:t>
                      </a:r>
                    </a:p>
                  </a:txBody>
                  <a:tcPr marL="45720" marR="45720" horzOverflow="overflow">
                    <a:lnL w="12700">
                      <a:solidFill>
                        <a:srgbClr val="000000"/>
                      </a:solidFill>
                    </a:lnL>
                    <a:lnR w="28575">
                      <a:solidFill>
                        <a:srgbClr val="000000"/>
                      </a:solidFill>
                    </a:lnR>
                    <a:lnT w="12700">
                      <a:solidFill>
                        <a:srgbClr val="000000"/>
                      </a:solidFill>
                    </a:lnT>
                    <a:lnB w="12700">
                      <a:solidFill>
                        <a:srgbClr val="000000"/>
                      </a:solidFill>
                    </a:lnB>
                    <a:noFill/>
                  </a:tcPr>
                </a:tc>
              </a:tr>
              <a:tr h="1702685">
                <a:tc vMerge="1">
                  <a:txBody>
                    <a:bodyPr/>
                    <a:lstStyle/>
                    <a:p>
                      <a:endParaRPr lang="en-US"/>
                    </a:p>
                  </a:txBody>
                  <a:tcPr/>
                </a:tc>
                <a:tc>
                  <a:txBody>
                    <a:bodyPr/>
                    <a:lstStyle/>
                    <a:p>
                      <a:pPr>
                        <a:spcBef>
                          <a:spcPts val="400"/>
                        </a:spcBef>
                      </a:pPr>
                      <a:r>
                        <a:rPr sz="2300"/>
                        <a:t>Weak</a:t>
                      </a:r>
                    </a:p>
                  </a:txBody>
                  <a:tcPr marL="45720" marR="45720" horzOverflow="overflow">
                    <a:lnL w="12700">
                      <a:solidFill>
                        <a:srgbClr val="000000"/>
                      </a:solidFill>
                    </a:lnL>
                    <a:lnR w="12700">
                      <a:solidFill>
                        <a:srgbClr val="000000"/>
                      </a:solidFill>
                    </a:lnR>
                    <a:lnT w="12700">
                      <a:solidFill>
                        <a:srgbClr val="000000"/>
                      </a:solidFill>
                    </a:lnT>
                    <a:lnB w="28575">
                      <a:solidFill>
                        <a:srgbClr val="000000"/>
                      </a:solidFill>
                    </a:lnB>
                    <a:noFill/>
                  </a:tcPr>
                </a:tc>
                <a:tc>
                  <a:txBody>
                    <a:bodyPr/>
                    <a:lstStyle/>
                    <a:p>
                      <a:pPr indent="109537">
                        <a:spcBef>
                          <a:spcPts val="400"/>
                        </a:spcBef>
                        <a:defRPr sz="2300"/>
                      </a:pPr>
                      <a:r>
                        <a:rPr sz="2300" dirty="0"/>
                        <a:t>DEPENDENTS</a:t>
                      </a:r>
                    </a:p>
                    <a:p>
                      <a:pPr indent="109537">
                        <a:spcBef>
                          <a:spcPts val="400"/>
                        </a:spcBef>
                        <a:defRPr sz="2000"/>
                      </a:pPr>
                      <a:r>
                        <a:rPr sz="2000" dirty="0"/>
                        <a:t>Children </a:t>
                      </a:r>
                    </a:p>
                    <a:p>
                      <a:pPr indent="109537">
                        <a:spcBef>
                          <a:spcPts val="400"/>
                        </a:spcBef>
                        <a:defRPr sz="2000"/>
                      </a:pPr>
                      <a:r>
                        <a:rPr sz="2000" dirty="0"/>
                        <a:t>Mothers</a:t>
                      </a:r>
                    </a:p>
                    <a:p>
                      <a:pPr indent="109537">
                        <a:spcBef>
                          <a:spcPts val="400"/>
                        </a:spcBef>
                        <a:defRPr sz="2000"/>
                      </a:pPr>
                      <a:r>
                        <a:rPr sz="2000" dirty="0"/>
                        <a:t>Disabled</a:t>
                      </a:r>
                    </a:p>
                  </a:txBody>
                  <a:tcPr marL="45720" marR="45720" horzOverflow="overflow">
                    <a:lnL w="12700">
                      <a:solidFill>
                        <a:srgbClr val="000000"/>
                      </a:solidFill>
                    </a:lnL>
                    <a:lnR w="12700">
                      <a:solidFill>
                        <a:srgbClr val="000000"/>
                      </a:solidFill>
                    </a:lnR>
                    <a:lnT w="12700">
                      <a:solidFill>
                        <a:srgbClr val="000000"/>
                      </a:solidFill>
                    </a:lnT>
                    <a:lnB w="28575">
                      <a:solidFill>
                        <a:srgbClr val="000000"/>
                      </a:solidFill>
                    </a:lnB>
                    <a:noFill/>
                  </a:tcPr>
                </a:tc>
                <a:tc>
                  <a:txBody>
                    <a:bodyPr/>
                    <a:lstStyle/>
                    <a:p>
                      <a:pPr indent="109537">
                        <a:spcBef>
                          <a:spcPts val="400"/>
                        </a:spcBef>
                        <a:defRPr sz="2300"/>
                      </a:pPr>
                      <a:r>
                        <a:rPr sz="2300" dirty="0"/>
                        <a:t>DEVIANTS</a:t>
                      </a:r>
                    </a:p>
                    <a:p>
                      <a:pPr indent="109537">
                        <a:spcBef>
                          <a:spcPts val="400"/>
                        </a:spcBef>
                        <a:defRPr sz="2000"/>
                      </a:pPr>
                      <a:r>
                        <a:rPr sz="2000" dirty="0"/>
                        <a:t>Criminals</a:t>
                      </a:r>
                    </a:p>
                    <a:p>
                      <a:pPr indent="109537">
                        <a:spcBef>
                          <a:spcPts val="400"/>
                        </a:spcBef>
                        <a:defRPr sz="2000"/>
                      </a:pPr>
                      <a:r>
                        <a:rPr sz="2000" dirty="0"/>
                        <a:t>Drug addicts</a:t>
                      </a:r>
                    </a:p>
                    <a:p>
                      <a:pPr indent="109537">
                        <a:spcBef>
                          <a:spcPts val="400"/>
                        </a:spcBef>
                        <a:defRPr sz="2000"/>
                      </a:pPr>
                      <a:r>
                        <a:rPr sz="2000" dirty="0"/>
                        <a:t>Gangs</a:t>
                      </a:r>
                    </a:p>
                  </a:txBody>
                  <a:tcPr marL="45720" marR="45720" horzOverflow="overflow">
                    <a:lnL w="12700">
                      <a:solidFill>
                        <a:srgbClr val="000000"/>
                      </a:solidFill>
                    </a:lnL>
                    <a:lnR w="28575">
                      <a:solidFill>
                        <a:srgbClr val="000000"/>
                      </a:solidFill>
                    </a:lnR>
                    <a:lnT w="12700">
                      <a:solidFill>
                        <a:srgbClr val="000000"/>
                      </a:solidFill>
                    </a:lnT>
                    <a:lnB w="28575">
                      <a:solidFill>
                        <a:srgbClr val="000000"/>
                      </a:solidFill>
                    </a:lnB>
                    <a:noFill/>
                  </a:tcPr>
                </a:tc>
              </a:tr>
            </a:tbl>
          </a:graphicData>
        </a:graphic>
      </p:graphicFrame>
      <p:sp>
        <p:nvSpPr>
          <p:cNvPr id="285" name="Shape 285"/>
          <p:cNvSpPr/>
          <p:nvPr/>
        </p:nvSpPr>
        <p:spPr>
          <a:xfrm>
            <a:off x="304800" y="6500812"/>
            <a:ext cx="4876800" cy="3077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57200">
              <a:spcBef>
                <a:spcPts val="800"/>
              </a:spcBef>
              <a:defRPr sz="1400">
                <a:solidFill>
                  <a:srgbClr val="3D3D3D"/>
                </a:solidFill>
              </a:defRPr>
            </a:lvl1pPr>
          </a:lstStyle>
          <a:p>
            <a:r>
              <a:t>Source: Schneider and Ingram,1993:336</a:t>
            </a:r>
          </a:p>
        </p:txBody>
      </p:sp>
      <p:sp>
        <p:nvSpPr>
          <p:cNvPr id="286" name="Shape 286"/>
          <p:cNvSpPr/>
          <p:nvPr/>
        </p:nvSpPr>
        <p:spPr>
          <a:xfrm>
            <a:off x="457200" y="504910"/>
            <a:ext cx="8229600" cy="63754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lnSpcReduction="10000"/>
          </a:bodyPr>
          <a:lstStyle>
            <a:lvl1pPr algn="ctr">
              <a:defRPr sz="3600" spc="-100">
                <a:solidFill>
                  <a:srgbClr val="1F497D"/>
                </a:solidFill>
                <a:latin typeface="+mn-lt"/>
                <a:ea typeface="+mn-ea"/>
                <a:cs typeface="+mn-cs"/>
                <a:sym typeface="Helvetica"/>
              </a:defRPr>
            </a:lvl1pPr>
          </a:lstStyle>
          <a:p>
            <a:r>
              <a:rPr dirty="0"/>
              <a:t>Frame-reflective </a:t>
            </a:r>
            <a:r>
              <a:rPr dirty="0" smtClean="0"/>
              <a:t>advocacy</a:t>
            </a:r>
            <a:endParaRPr dirty="0"/>
          </a:p>
        </p:txBody>
      </p:sp>
      <p:sp>
        <p:nvSpPr>
          <p:cNvPr id="287" name="Shape 287"/>
          <p:cNvSpPr/>
          <p:nvPr/>
        </p:nvSpPr>
        <p:spPr>
          <a:xfrm>
            <a:off x="2837659" y="1975669"/>
            <a:ext cx="1897480" cy="658556"/>
          </a:xfrm>
          <a:custGeom>
            <a:avLst/>
            <a:gdLst/>
            <a:ahLst/>
            <a:cxnLst>
              <a:cxn ang="0">
                <a:pos x="wd2" y="hd2"/>
              </a:cxn>
              <a:cxn ang="5400000">
                <a:pos x="wd2" y="hd2"/>
              </a:cxn>
              <a:cxn ang="10800000">
                <a:pos x="wd2" y="hd2"/>
              </a:cxn>
              <a:cxn ang="16200000">
                <a:pos x="wd2" y="hd2"/>
              </a:cxn>
            </a:cxnLst>
            <a:rect l="0" t="0" r="r" b="b"/>
            <a:pathLst>
              <a:path w="21558" h="21600" extrusionOk="0">
                <a:moveTo>
                  <a:pt x="18881" y="5143"/>
                </a:moveTo>
                <a:cubicBezTo>
                  <a:pt x="18584" y="4629"/>
                  <a:pt x="18306" y="4006"/>
                  <a:pt x="17990" y="3600"/>
                </a:cubicBezTo>
                <a:cubicBezTo>
                  <a:pt x="17755" y="3298"/>
                  <a:pt x="16564" y="2699"/>
                  <a:pt x="16387" y="2571"/>
                </a:cubicBezTo>
                <a:cubicBezTo>
                  <a:pt x="15968" y="2269"/>
                  <a:pt x="15554" y="1901"/>
                  <a:pt x="15140" y="1543"/>
                </a:cubicBezTo>
                <a:cubicBezTo>
                  <a:pt x="14960" y="1387"/>
                  <a:pt x="14791" y="1111"/>
                  <a:pt x="14606" y="1029"/>
                </a:cubicBezTo>
                <a:cubicBezTo>
                  <a:pt x="14016" y="767"/>
                  <a:pt x="13417" y="716"/>
                  <a:pt x="12824" y="514"/>
                </a:cubicBezTo>
                <a:cubicBezTo>
                  <a:pt x="12408" y="373"/>
                  <a:pt x="11993" y="171"/>
                  <a:pt x="11578" y="0"/>
                </a:cubicBezTo>
                <a:cubicBezTo>
                  <a:pt x="9143" y="171"/>
                  <a:pt x="6705" y="66"/>
                  <a:pt x="4275" y="514"/>
                </a:cubicBezTo>
                <a:cubicBezTo>
                  <a:pt x="3900" y="583"/>
                  <a:pt x="3542" y="1058"/>
                  <a:pt x="3206" y="1543"/>
                </a:cubicBezTo>
                <a:cubicBezTo>
                  <a:pt x="2969" y="1886"/>
                  <a:pt x="2738" y="2269"/>
                  <a:pt x="2494" y="2571"/>
                </a:cubicBezTo>
                <a:cubicBezTo>
                  <a:pt x="2321" y="2785"/>
                  <a:pt x="2127" y="2843"/>
                  <a:pt x="1959" y="3086"/>
                </a:cubicBezTo>
                <a:cubicBezTo>
                  <a:pt x="578" y="5080"/>
                  <a:pt x="2234" y="3336"/>
                  <a:pt x="891" y="4629"/>
                </a:cubicBezTo>
                <a:cubicBezTo>
                  <a:pt x="712" y="5143"/>
                  <a:pt x="479" y="5536"/>
                  <a:pt x="356" y="6171"/>
                </a:cubicBezTo>
                <a:cubicBezTo>
                  <a:pt x="174" y="7119"/>
                  <a:pt x="0" y="9257"/>
                  <a:pt x="0" y="9257"/>
                </a:cubicBezTo>
                <a:cubicBezTo>
                  <a:pt x="59" y="10629"/>
                  <a:pt x="41" y="12048"/>
                  <a:pt x="178" y="13371"/>
                </a:cubicBezTo>
                <a:cubicBezTo>
                  <a:pt x="226" y="13836"/>
                  <a:pt x="398" y="14118"/>
                  <a:pt x="534" y="14400"/>
                </a:cubicBezTo>
                <a:cubicBezTo>
                  <a:pt x="816" y="14981"/>
                  <a:pt x="1131" y="15413"/>
                  <a:pt x="1425" y="15943"/>
                </a:cubicBezTo>
                <a:cubicBezTo>
                  <a:pt x="1606" y="16270"/>
                  <a:pt x="1768" y="16695"/>
                  <a:pt x="1959" y="16971"/>
                </a:cubicBezTo>
                <a:cubicBezTo>
                  <a:pt x="2215" y="17340"/>
                  <a:pt x="2978" y="17835"/>
                  <a:pt x="3206" y="18000"/>
                </a:cubicBezTo>
                <a:cubicBezTo>
                  <a:pt x="3444" y="18343"/>
                  <a:pt x="3675" y="18727"/>
                  <a:pt x="3919" y="19029"/>
                </a:cubicBezTo>
                <a:cubicBezTo>
                  <a:pt x="4204" y="19382"/>
                  <a:pt x="4898" y="19912"/>
                  <a:pt x="5165" y="20057"/>
                </a:cubicBezTo>
                <a:cubicBezTo>
                  <a:pt x="7820" y="21494"/>
                  <a:pt x="6531" y="20343"/>
                  <a:pt x="7837" y="21600"/>
                </a:cubicBezTo>
                <a:lnTo>
                  <a:pt x="19771" y="21086"/>
                </a:lnTo>
                <a:cubicBezTo>
                  <a:pt x="19959" y="21070"/>
                  <a:pt x="20149" y="20872"/>
                  <a:pt x="20305" y="20571"/>
                </a:cubicBezTo>
                <a:cubicBezTo>
                  <a:pt x="20515" y="20168"/>
                  <a:pt x="20662" y="19543"/>
                  <a:pt x="20840" y="19029"/>
                </a:cubicBezTo>
                <a:cubicBezTo>
                  <a:pt x="20899" y="18514"/>
                  <a:pt x="20901" y="17909"/>
                  <a:pt x="21018" y="17486"/>
                </a:cubicBezTo>
                <a:cubicBezTo>
                  <a:pt x="21152" y="17003"/>
                  <a:pt x="21529" y="17071"/>
                  <a:pt x="21552" y="16457"/>
                </a:cubicBezTo>
                <a:cubicBezTo>
                  <a:pt x="21600" y="15217"/>
                  <a:pt x="21323" y="14050"/>
                  <a:pt x="21196" y="12857"/>
                </a:cubicBezTo>
                <a:cubicBezTo>
                  <a:pt x="21086" y="11821"/>
                  <a:pt x="21152" y="10373"/>
                  <a:pt x="20840" y="9771"/>
                </a:cubicBezTo>
                <a:lnTo>
                  <a:pt x="19771" y="7714"/>
                </a:lnTo>
                <a:cubicBezTo>
                  <a:pt x="19382" y="4348"/>
                  <a:pt x="19922" y="7652"/>
                  <a:pt x="19059" y="5657"/>
                </a:cubicBezTo>
                <a:cubicBezTo>
                  <a:pt x="17626" y="2347"/>
                  <a:pt x="19516" y="5289"/>
                  <a:pt x="18346" y="3600"/>
                </a:cubicBezTo>
              </a:path>
            </a:pathLst>
          </a:custGeom>
          <a:ln w="38100">
            <a:solidFill>
              <a:schemeClr val="accent1"/>
            </a:solidFill>
          </a:ln>
        </p:spPr>
        <p:txBody>
          <a:bodyPr lIns="45719" rIns="45719" anchor="ctr"/>
          <a:lstStyle/>
          <a:p>
            <a:pPr algn="ctr"/>
            <a:endParaRPr/>
          </a:p>
        </p:txBody>
      </p:sp>
      <p:sp>
        <p:nvSpPr>
          <p:cNvPr id="288" name="Shape 288"/>
          <p:cNvSpPr/>
          <p:nvPr/>
        </p:nvSpPr>
        <p:spPr>
          <a:xfrm>
            <a:off x="2947403" y="5001891"/>
            <a:ext cx="1584560" cy="627197"/>
          </a:xfrm>
          <a:custGeom>
            <a:avLst/>
            <a:gdLst/>
            <a:ahLst/>
            <a:cxnLst>
              <a:cxn ang="0">
                <a:pos x="wd2" y="hd2"/>
              </a:cxn>
              <a:cxn ang="5400000">
                <a:pos x="wd2" y="hd2"/>
              </a:cxn>
              <a:cxn ang="10800000">
                <a:pos x="wd2" y="hd2"/>
              </a:cxn>
              <a:cxn ang="16200000">
                <a:pos x="wd2" y="hd2"/>
              </a:cxn>
            </a:cxnLst>
            <a:rect l="0" t="0" r="r" b="b"/>
            <a:pathLst>
              <a:path w="21567" h="21456" extrusionOk="0">
                <a:moveTo>
                  <a:pt x="18205" y="3004"/>
                </a:moveTo>
                <a:cubicBezTo>
                  <a:pt x="17462" y="2861"/>
                  <a:pt x="16711" y="2858"/>
                  <a:pt x="15975" y="2575"/>
                </a:cubicBezTo>
                <a:cubicBezTo>
                  <a:pt x="15589" y="2426"/>
                  <a:pt x="15237" y="1965"/>
                  <a:pt x="14861" y="1716"/>
                </a:cubicBezTo>
                <a:cubicBezTo>
                  <a:pt x="14370" y="1392"/>
                  <a:pt x="13878" y="1052"/>
                  <a:pt x="13375" y="858"/>
                </a:cubicBezTo>
                <a:cubicBezTo>
                  <a:pt x="12761" y="622"/>
                  <a:pt x="12136" y="579"/>
                  <a:pt x="11517" y="429"/>
                </a:cubicBezTo>
                <a:lnTo>
                  <a:pt x="9845" y="0"/>
                </a:lnTo>
                <a:cubicBezTo>
                  <a:pt x="8297" y="143"/>
                  <a:pt x="6731" y="-144"/>
                  <a:pt x="5201" y="429"/>
                </a:cubicBezTo>
                <a:cubicBezTo>
                  <a:pt x="3251" y="1159"/>
                  <a:pt x="3507" y="1991"/>
                  <a:pt x="2415" y="3433"/>
                </a:cubicBezTo>
                <a:cubicBezTo>
                  <a:pt x="765" y="5611"/>
                  <a:pt x="2472" y="3058"/>
                  <a:pt x="1115" y="5149"/>
                </a:cubicBezTo>
                <a:cubicBezTo>
                  <a:pt x="929" y="5721"/>
                  <a:pt x="711" y="6245"/>
                  <a:pt x="557" y="6866"/>
                </a:cubicBezTo>
                <a:cubicBezTo>
                  <a:pt x="460" y="7259"/>
                  <a:pt x="459" y="7749"/>
                  <a:pt x="372" y="8153"/>
                </a:cubicBezTo>
                <a:cubicBezTo>
                  <a:pt x="272" y="8614"/>
                  <a:pt x="124" y="9011"/>
                  <a:pt x="0" y="9441"/>
                </a:cubicBezTo>
                <a:cubicBezTo>
                  <a:pt x="43" y="9982"/>
                  <a:pt x="213" y="14654"/>
                  <a:pt x="743" y="15877"/>
                </a:cubicBezTo>
                <a:cubicBezTo>
                  <a:pt x="998" y="16467"/>
                  <a:pt x="1371" y="16702"/>
                  <a:pt x="1672" y="17165"/>
                </a:cubicBezTo>
                <a:cubicBezTo>
                  <a:pt x="1929" y="17561"/>
                  <a:pt x="2123" y="18216"/>
                  <a:pt x="2415" y="18452"/>
                </a:cubicBezTo>
                <a:cubicBezTo>
                  <a:pt x="4377" y="20039"/>
                  <a:pt x="5225" y="20152"/>
                  <a:pt x="7059" y="20598"/>
                </a:cubicBezTo>
                <a:cubicBezTo>
                  <a:pt x="9358" y="21157"/>
                  <a:pt x="8887" y="21022"/>
                  <a:pt x="11517" y="21456"/>
                </a:cubicBezTo>
                <a:lnTo>
                  <a:pt x="18762" y="21027"/>
                </a:lnTo>
                <a:cubicBezTo>
                  <a:pt x="19075" y="20995"/>
                  <a:pt x="20036" y="20628"/>
                  <a:pt x="20434" y="20169"/>
                </a:cubicBezTo>
                <a:cubicBezTo>
                  <a:pt x="20633" y="19938"/>
                  <a:pt x="20805" y="19596"/>
                  <a:pt x="20991" y="19310"/>
                </a:cubicBezTo>
                <a:cubicBezTo>
                  <a:pt x="21053" y="18881"/>
                  <a:pt x="21076" y="18411"/>
                  <a:pt x="21177" y="18023"/>
                </a:cubicBezTo>
                <a:cubicBezTo>
                  <a:pt x="21267" y="17676"/>
                  <a:pt x="21534" y="17568"/>
                  <a:pt x="21548" y="17165"/>
                </a:cubicBezTo>
                <a:cubicBezTo>
                  <a:pt x="21600" y="15732"/>
                  <a:pt x="21548" y="14246"/>
                  <a:pt x="21363" y="12874"/>
                </a:cubicBezTo>
                <a:cubicBezTo>
                  <a:pt x="21229" y="11889"/>
                  <a:pt x="20867" y="11157"/>
                  <a:pt x="20620" y="10299"/>
                </a:cubicBezTo>
                <a:lnTo>
                  <a:pt x="20248" y="9011"/>
                </a:lnTo>
                <a:cubicBezTo>
                  <a:pt x="20124" y="8582"/>
                  <a:pt x="20034" y="8089"/>
                  <a:pt x="19876" y="7724"/>
                </a:cubicBezTo>
                <a:cubicBezTo>
                  <a:pt x="19392" y="6605"/>
                  <a:pt x="19005" y="5430"/>
                  <a:pt x="18390" y="4720"/>
                </a:cubicBezTo>
                <a:cubicBezTo>
                  <a:pt x="18215" y="4518"/>
                  <a:pt x="18019" y="4434"/>
                  <a:pt x="17833" y="4291"/>
                </a:cubicBezTo>
                <a:cubicBezTo>
                  <a:pt x="14056" y="4727"/>
                  <a:pt x="15358" y="4720"/>
                  <a:pt x="13932" y="4720"/>
                </a:cubicBezTo>
              </a:path>
            </a:pathLst>
          </a:custGeom>
          <a:ln w="38100">
            <a:solidFill>
              <a:schemeClr val="accent1"/>
            </a:solidFill>
          </a:ln>
        </p:spPr>
        <p:txBody>
          <a:bodyPr lIns="45719" rIns="45719" anchor="ctr"/>
          <a:lstStyle/>
          <a:p>
            <a:pPr algn="ctr"/>
            <a:endParaRPr/>
          </a:p>
        </p:txBody>
      </p:sp>
      <p:sp>
        <p:nvSpPr>
          <p:cNvPr id="289" name="Shape 289"/>
          <p:cNvSpPr/>
          <p:nvPr/>
        </p:nvSpPr>
        <p:spPr>
          <a:xfrm>
            <a:off x="1624666" y="4578535"/>
            <a:ext cx="1322737" cy="736955"/>
          </a:xfrm>
          <a:custGeom>
            <a:avLst/>
            <a:gdLst/>
            <a:ahLst/>
            <a:cxnLst>
              <a:cxn ang="0">
                <a:pos x="wd2" y="hd2"/>
              </a:cxn>
              <a:cxn ang="5400000">
                <a:pos x="wd2" y="hd2"/>
              </a:cxn>
              <a:cxn ang="10800000">
                <a:pos x="wd2" y="hd2"/>
              </a:cxn>
              <a:cxn ang="16200000">
                <a:pos x="wd2" y="hd2"/>
              </a:cxn>
            </a:cxnLst>
            <a:rect l="0" t="0" r="r" b="b"/>
            <a:pathLst>
              <a:path w="21432" h="21600" extrusionOk="0">
                <a:moveTo>
                  <a:pt x="14059" y="3295"/>
                </a:moveTo>
                <a:cubicBezTo>
                  <a:pt x="13744" y="2929"/>
                  <a:pt x="13442" y="2515"/>
                  <a:pt x="13114" y="2197"/>
                </a:cubicBezTo>
                <a:cubicBezTo>
                  <a:pt x="12383" y="1489"/>
                  <a:pt x="12256" y="1574"/>
                  <a:pt x="11601" y="1098"/>
                </a:cubicBezTo>
                <a:cubicBezTo>
                  <a:pt x="10180" y="66"/>
                  <a:pt x="11157" y="560"/>
                  <a:pt x="9711" y="0"/>
                </a:cubicBezTo>
                <a:cubicBezTo>
                  <a:pt x="8135" y="244"/>
                  <a:pt x="6553" y="353"/>
                  <a:pt x="4985" y="732"/>
                </a:cubicBezTo>
                <a:cubicBezTo>
                  <a:pt x="4530" y="842"/>
                  <a:pt x="4097" y="1183"/>
                  <a:pt x="3661" y="1464"/>
                </a:cubicBezTo>
                <a:cubicBezTo>
                  <a:pt x="2767" y="2042"/>
                  <a:pt x="2583" y="2312"/>
                  <a:pt x="1771" y="3295"/>
                </a:cubicBezTo>
                <a:cubicBezTo>
                  <a:pt x="1343" y="3813"/>
                  <a:pt x="939" y="4306"/>
                  <a:pt x="637" y="5125"/>
                </a:cubicBezTo>
                <a:cubicBezTo>
                  <a:pt x="473" y="5570"/>
                  <a:pt x="385" y="6102"/>
                  <a:pt x="259" y="6590"/>
                </a:cubicBezTo>
                <a:cubicBezTo>
                  <a:pt x="-168" y="9895"/>
                  <a:pt x="-85" y="8407"/>
                  <a:pt x="637" y="14278"/>
                </a:cubicBezTo>
                <a:cubicBezTo>
                  <a:pt x="702" y="14809"/>
                  <a:pt x="816" y="15356"/>
                  <a:pt x="1015" y="15742"/>
                </a:cubicBezTo>
                <a:cubicBezTo>
                  <a:pt x="1297" y="16290"/>
                  <a:pt x="3389" y="18229"/>
                  <a:pt x="3472" y="18305"/>
                </a:cubicBezTo>
                <a:cubicBezTo>
                  <a:pt x="4034" y="18817"/>
                  <a:pt x="4574" y="19460"/>
                  <a:pt x="5174" y="19769"/>
                </a:cubicBezTo>
                <a:cubicBezTo>
                  <a:pt x="7485" y="20963"/>
                  <a:pt x="8745" y="21148"/>
                  <a:pt x="10845" y="21600"/>
                </a:cubicBezTo>
                <a:cubicBezTo>
                  <a:pt x="12798" y="21356"/>
                  <a:pt x="14768" y="21417"/>
                  <a:pt x="16705" y="20868"/>
                </a:cubicBezTo>
                <a:cubicBezTo>
                  <a:pt x="17078" y="20762"/>
                  <a:pt x="18728" y="19343"/>
                  <a:pt x="19352" y="18671"/>
                </a:cubicBezTo>
                <a:cubicBezTo>
                  <a:pt x="19673" y="18326"/>
                  <a:pt x="19998" y="17986"/>
                  <a:pt x="20297" y="17573"/>
                </a:cubicBezTo>
                <a:cubicBezTo>
                  <a:pt x="20607" y="17145"/>
                  <a:pt x="21365" y="15171"/>
                  <a:pt x="21431" y="15010"/>
                </a:cubicBezTo>
                <a:cubicBezTo>
                  <a:pt x="21305" y="12936"/>
                  <a:pt x="21432" y="10742"/>
                  <a:pt x="21053" y="8786"/>
                </a:cubicBezTo>
                <a:cubicBezTo>
                  <a:pt x="20940" y="8203"/>
                  <a:pt x="19750" y="6060"/>
                  <a:pt x="19163" y="5492"/>
                </a:cubicBezTo>
                <a:cubicBezTo>
                  <a:pt x="18859" y="5198"/>
                  <a:pt x="18537" y="4984"/>
                  <a:pt x="18218" y="4759"/>
                </a:cubicBezTo>
                <a:cubicBezTo>
                  <a:pt x="17843" y="4496"/>
                  <a:pt x="17453" y="4314"/>
                  <a:pt x="17083" y="4027"/>
                </a:cubicBezTo>
                <a:cubicBezTo>
                  <a:pt x="15426" y="2743"/>
                  <a:pt x="17124" y="3884"/>
                  <a:pt x="15760" y="2563"/>
                </a:cubicBezTo>
                <a:cubicBezTo>
                  <a:pt x="15582" y="2390"/>
                  <a:pt x="15386" y="2290"/>
                  <a:pt x="15193" y="2197"/>
                </a:cubicBezTo>
                <a:cubicBezTo>
                  <a:pt x="14387" y="1807"/>
                  <a:pt x="14530" y="1831"/>
                  <a:pt x="14059" y="1831"/>
                </a:cubicBezTo>
              </a:path>
            </a:pathLst>
          </a:custGeom>
          <a:ln w="38100">
            <a:solidFill>
              <a:schemeClr val="accent1"/>
            </a:solidFill>
          </a:ln>
        </p:spPr>
        <p:txBody>
          <a:bodyPr lIns="45719" rIns="45719" anchor="ctr"/>
          <a:lstStyle/>
          <a:p>
            <a:pPr algn="ctr"/>
            <a:endParaRPr/>
          </a:p>
        </p:txBody>
      </p:sp>
      <p:sp>
        <p:nvSpPr>
          <p:cNvPr id="290" name="Shape 290"/>
          <p:cNvSpPr/>
          <p:nvPr/>
        </p:nvSpPr>
        <p:spPr>
          <a:xfrm>
            <a:off x="5314729" y="5001891"/>
            <a:ext cx="1912904" cy="674237"/>
          </a:xfrm>
          <a:custGeom>
            <a:avLst/>
            <a:gdLst/>
            <a:ahLst/>
            <a:cxnLst>
              <a:cxn ang="0">
                <a:pos x="wd2" y="hd2"/>
              </a:cxn>
              <a:cxn ang="5400000">
                <a:pos x="wd2" y="hd2"/>
              </a:cxn>
              <a:cxn ang="10800000">
                <a:pos x="wd2" y="hd2"/>
              </a:cxn>
              <a:cxn ang="16200000">
                <a:pos x="wd2" y="hd2"/>
              </a:cxn>
            </a:cxnLst>
            <a:rect l="0" t="0" r="r" b="b"/>
            <a:pathLst>
              <a:path w="21571" h="21173" extrusionOk="0">
                <a:moveTo>
                  <a:pt x="16972" y="1478"/>
                </a:moveTo>
                <a:lnTo>
                  <a:pt x="15381" y="985"/>
                </a:lnTo>
                <a:cubicBezTo>
                  <a:pt x="14967" y="841"/>
                  <a:pt x="14559" y="576"/>
                  <a:pt x="14143" y="493"/>
                </a:cubicBezTo>
                <a:cubicBezTo>
                  <a:pt x="12907" y="247"/>
                  <a:pt x="11668" y="165"/>
                  <a:pt x="10431" y="0"/>
                </a:cubicBezTo>
                <a:cubicBezTo>
                  <a:pt x="9044" y="155"/>
                  <a:pt x="5812" y="-58"/>
                  <a:pt x="4066" y="1478"/>
                </a:cubicBezTo>
                <a:cubicBezTo>
                  <a:pt x="3564" y="1920"/>
                  <a:pt x="3123" y="2791"/>
                  <a:pt x="2652" y="3447"/>
                </a:cubicBezTo>
                <a:cubicBezTo>
                  <a:pt x="1719" y="6046"/>
                  <a:pt x="2556" y="3954"/>
                  <a:pt x="1238" y="6402"/>
                </a:cubicBezTo>
                <a:cubicBezTo>
                  <a:pt x="557" y="7665"/>
                  <a:pt x="546" y="7834"/>
                  <a:pt x="0" y="9356"/>
                </a:cubicBezTo>
                <a:cubicBezTo>
                  <a:pt x="96" y="11224"/>
                  <a:pt x="13" y="13565"/>
                  <a:pt x="707" y="14772"/>
                </a:cubicBezTo>
                <a:cubicBezTo>
                  <a:pt x="962" y="15216"/>
                  <a:pt x="1296" y="15100"/>
                  <a:pt x="1591" y="15265"/>
                </a:cubicBezTo>
                <a:cubicBezTo>
                  <a:pt x="3705" y="18629"/>
                  <a:pt x="2616" y="17436"/>
                  <a:pt x="6188" y="18711"/>
                </a:cubicBezTo>
                <a:cubicBezTo>
                  <a:pt x="10246" y="20160"/>
                  <a:pt x="9102" y="19377"/>
                  <a:pt x="13082" y="20188"/>
                </a:cubicBezTo>
                <a:cubicBezTo>
                  <a:pt x="14381" y="20453"/>
                  <a:pt x="16972" y="21173"/>
                  <a:pt x="16972" y="21173"/>
                </a:cubicBezTo>
                <a:cubicBezTo>
                  <a:pt x="19183" y="20613"/>
                  <a:pt x="18503" y="21542"/>
                  <a:pt x="20154" y="18711"/>
                </a:cubicBezTo>
                <a:cubicBezTo>
                  <a:pt x="20516" y="18091"/>
                  <a:pt x="21215" y="16742"/>
                  <a:pt x="21215" y="16742"/>
                </a:cubicBezTo>
                <a:cubicBezTo>
                  <a:pt x="21333" y="15921"/>
                  <a:pt x="21600" y="15159"/>
                  <a:pt x="21568" y="14280"/>
                </a:cubicBezTo>
                <a:cubicBezTo>
                  <a:pt x="21534" y="13328"/>
                  <a:pt x="21262" y="12544"/>
                  <a:pt x="21038" y="11818"/>
                </a:cubicBezTo>
                <a:cubicBezTo>
                  <a:pt x="20826" y="11129"/>
                  <a:pt x="19494" y="9412"/>
                  <a:pt x="19447" y="9356"/>
                </a:cubicBezTo>
                <a:cubicBezTo>
                  <a:pt x="18984" y="8803"/>
                  <a:pt x="18483" y="8506"/>
                  <a:pt x="18033" y="7879"/>
                </a:cubicBezTo>
                <a:cubicBezTo>
                  <a:pt x="17535" y="7186"/>
                  <a:pt x="17116" y="6109"/>
                  <a:pt x="16618" y="5417"/>
                </a:cubicBezTo>
                <a:cubicBezTo>
                  <a:pt x="16285" y="4953"/>
                  <a:pt x="15908" y="4787"/>
                  <a:pt x="15558" y="4432"/>
                </a:cubicBezTo>
                <a:cubicBezTo>
                  <a:pt x="15259" y="4130"/>
                  <a:pt x="14964" y="3806"/>
                  <a:pt x="14674" y="3447"/>
                </a:cubicBezTo>
                <a:cubicBezTo>
                  <a:pt x="14433" y="3149"/>
                  <a:pt x="14213" y="2720"/>
                  <a:pt x="13966" y="2462"/>
                </a:cubicBezTo>
                <a:cubicBezTo>
                  <a:pt x="12296" y="718"/>
                  <a:pt x="13929" y="2903"/>
                  <a:pt x="12906" y="1478"/>
                </a:cubicBezTo>
              </a:path>
            </a:pathLst>
          </a:custGeom>
          <a:ln w="38100">
            <a:solidFill>
              <a:schemeClr val="accent1"/>
            </a:solidFill>
          </a:ln>
        </p:spPr>
        <p:txBody>
          <a:bodyPr lIns="45719" rIns="45719" anchor="ctr"/>
          <a:lstStyle/>
          <a:p>
            <a:pPr algn="ctr"/>
            <a:endParaRPr/>
          </a:p>
        </p:txBody>
      </p:sp>
      <p:sp>
        <p:nvSpPr>
          <p:cNvPr id="291" name="Shape 291"/>
          <p:cNvSpPr/>
          <p:nvPr/>
        </p:nvSpPr>
        <p:spPr>
          <a:xfrm flipV="1">
            <a:off x="2947403" y="4495800"/>
            <a:ext cx="0" cy="1752600"/>
          </a:xfrm>
          <a:prstGeom prst="line">
            <a:avLst/>
          </a:prstGeom>
          <a:ln w="57150" cap="rnd">
            <a:solidFill>
              <a:srgbClr val="FF0000"/>
            </a:solidFill>
            <a:tailEnd type="triangle"/>
          </a:ln>
        </p:spPr>
        <p:txBody>
          <a:bodyPr lIns="45719" rIns="45719"/>
          <a:lstStyle/>
          <a:p>
            <a:endParaRPr/>
          </a:p>
        </p:txBody>
      </p:sp>
      <p:sp>
        <p:nvSpPr>
          <p:cNvPr id="10" name="Shape 250"/>
          <p:cNvSpPr/>
          <p:nvPr/>
        </p:nvSpPr>
        <p:spPr>
          <a:xfrm>
            <a:off x="5029200" y="44381"/>
            <a:ext cx="4114800" cy="27699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solidFill>
                  <a:srgbClr val="FFFFFF"/>
                </a:solidFill>
              </a:defRPr>
            </a:lvl1pPr>
          </a:lstStyle>
          <a:p>
            <a:r>
              <a:rPr dirty="0"/>
              <a:t>Children of Prisoners Europe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6" name="Table 296"/>
          <p:cNvGraphicFramePr/>
          <p:nvPr>
            <p:extLst>
              <p:ext uri="{D42A27DB-BD31-4B8C-83A1-F6EECF244321}">
                <p14:modId xmlns:p14="http://schemas.microsoft.com/office/powerpoint/2010/main" val="3083591550"/>
              </p:ext>
            </p:extLst>
          </p:nvPr>
        </p:nvGraphicFramePr>
        <p:xfrm>
          <a:off x="438151" y="1287593"/>
          <a:ext cx="8229600" cy="5207317"/>
        </p:xfrm>
        <a:graphic>
          <a:graphicData uri="http://schemas.openxmlformats.org/drawingml/2006/table">
            <a:tbl>
              <a:tblPr>
                <a:tableStyleId>{4C3C2611-4C71-4FC5-86AE-919BDF0F9419}</a:tableStyleId>
              </a:tblPr>
              <a:tblGrid>
                <a:gridCol w="1447800"/>
                <a:gridCol w="1219200"/>
                <a:gridCol w="2514600"/>
                <a:gridCol w="3048000"/>
              </a:tblGrid>
              <a:tr h="1154430">
                <a:tc rowSpan="2" gridSpan="2">
                  <a:txBody>
                    <a:bodyPr/>
                    <a:lstStyle/>
                    <a:p>
                      <a:pPr indent="109537">
                        <a:spcBef>
                          <a:spcPts val="400"/>
                        </a:spcBef>
                        <a:defRPr sz="2300"/>
                      </a:pPr>
                      <a:endParaRPr sz="2300"/>
                    </a:p>
                  </a:txBody>
                  <a:tcPr marL="45720" marR="45720" horzOverflow="overflow">
                    <a:lnL w="28575">
                      <a:solidFill>
                        <a:srgbClr val="000000"/>
                      </a:solidFill>
                    </a:lnL>
                    <a:lnR w="12700">
                      <a:solidFill>
                        <a:srgbClr val="000000"/>
                      </a:solidFill>
                    </a:lnR>
                    <a:lnT w="28575">
                      <a:solidFill>
                        <a:srgbClr val="000000"/>
                      </a:solidFill>
                    </a:lnT>
                    <a:lnB w="12700">
                      <a:solidFill>
                        <a:srgbClr val="000000"/>
                      </a:solidFill>
                    </a:lnB>
                    <a:noFill/>
                  </a:tcPr>
                </a:tc>
                <a:tc rowSpan="2" hMerge="1">
                  <a:txBody>
                    <a:bodyPr/>
                    <a:lstStyle/>
                    <a:p>
                      <a:endParaRPr lang="en-US"/>
                    </a:p>
                  </a:txBody>
                  <a:tcPr/>
                </a:tc>
                <a:tc gridSpan="2">
                  <a:txBody>
                    <a:bodyPr/>
                    <a:lstStyle/>
                    <a:p>
                      <a:pPr>
                        <a:spcBef>
                          <a:spcPts val="400"/>
                        </a:spcBef>
                      </a:pPr>
                      <a:r>
                        <a:rPr sz="2300"/>
                        <a:t>SOCIAL CONSTRUCTION OF POPULATION </a:t>
                      </a:r>
                    </a:p>
                  </a:txBody>
                  <a:tcPr marL="45720" marR="45720" horzOverflow="overflow">
                    <a:lnL w="12700">
                      <a:solidFill>
                        <a:srgbClr val="000000"/>
                      </a:solidFill>
                    </a:lnL>
                    <a:lnR w="28575">
                      <a:solidFill>
                        <a:srgbClr val="000000"/>
                      </a:solidFill>
                    </a:lnR>
                    <a:lnT w="28575">
                      <a:solidFill>
                        <a:srgbClr val="000000"/>
                      </a:solidFill>
                    </a:lnT>
                    <a:lnB w="12700">
                      <a:solidFill>
                        <a:srgbClr val="000000"/>
                      </a:solidFill>
                    </a:lnB>
                    <a:noFill/>
                  </a:tcPr>
                </a:tc>
                <a:tc hMerge="1">
                  <a:txBody>
                    <a:bodyPr/>
                    <a:lstStyle/>
                    <a:p>
                      <a:endParaRPr lang="en-US"/>
                    </a:p>
                  </a:txBody>
                  <a:tcPr/>
                </a:tc>
              </a:tr>
              <a:tr h="749300">
                <a:tc gridSpan="2" vMerge="1">
                  <a:txBody>
                    <a:bodyPr/>
                    <a:lstStyle/>
                    <a:p>
                      <a:endParaRPr lang="en-US"/>
                    </a:p>
                  </a:txBody>
                  <a:tcPr/>
                </a:tc>
                <a:tc hMerge="1" vMerge="1">
                  <a:txBody>
                    <a:bodyPr/>
                    <a:lstStyle/>
                    <a:p>
                      <a:endParaRPr lang="en-US"/>
                    </a:p>
                  </a:txBody>
                  <a:tcPr/>
                </a:tc>
                <a:tc>
                  <a:txBody>
                    <a:bodyPr/>
                    <a:lstStyle/>
                    <a:p>
                      <a:pPr>
                        <a:spcBef>
                          <a:spcPts val="400"/>
                        </a:spcBef>
                      </a:pPr>
                      <a:r>
                        <a:rPr sz="2300"/>
                        <a:t>Deserving</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spcBef>
                          <a:spcPts val="400"/>
                        </a:spcBef>
                      </a:pPr>
                      <a:r>
                        <a:rPr sz="2300"/>
                        <a:t>Undeserving</a:t>
                      </a:r>
                    </a:p>
                  </a:txBody>
                  <a:tcPr marL="45720" marR="45720" horzOverflow="overflow">
                    <a:lnL w="12700">
                      <a:solidFill>
                        <a:srgbClr val="000000"/>
                      </a:solidFill>
                    </a:lnL>
                    <a:lnR w="28575">
                      <a:solidFill>
                        <a:srgbClr val="000000"/>
                      </a:solidFill>
                    </a:lnR>
                    <a:lnT w="12700">
                      <a:solidFill>
                        <a:srgbClr val="000000"/>
                      </a:solidFill>
                    </a:lnT>
                    <a:lnB w="12700">
                      <a:solidFill>
                        <a:srgbClr val="000000"/>
                      </a:solidFill>
                    </a:lnB>
                    <a:noFill/>
                  </a:tcPr>
                </a:tc>
              </a:tr>
              <a:tr h="1711325">
                <a:tc rowSpan="2">
                  <a:txBody>
                    <a:bodyPr/>
                    <a:lstStyle/>
                    <a:p>
                      <a:pPr>
                        <a:spcBef>
                          <a:spcPts val="400"/>
                        </a:spcBef>
                      </a:pPr>
                      <a:r>
                        <a:rPr sz="2300"/>
                        <a:t>POWER</a:t>
                      </a:r>
                    </a:p>
                  </a:txBody>
                  <a:tcPr marL="45720" marR="45720" horzOverflow="overflow">
                    <a:lnL w="28575">
                      <a:solidFill>
                        <a:srgbClr val="000000"/>
                      </a:solidFill>
                    </a:lnL>
                    <a:lnR w="12700">
                      <a:solidFill>
                        <a:srgbClr val="000000"/>
                      </a:solidFill>
                    </a:lnR>
                    <a:lnT w="12700">
                      <a:solidFill>
                        <a:srgbClr val="000000"/>
                      </a:solidFill>
                    </a:lnT>
                    <a:lnB w="28575">
                      <a:solidFill>
                        <a:srgbClr val="000000"/>
                      </a:solidFill>
                    </a:lnB>
                    <a:noFill/>
                  </a:tcPr>
                </a:tc>
                <a:tc>
                  <a:txBody>
                    <a:bodyPr/>
                    <a:lstStyle/>
                    <a:p>
                      <a:pPr>
                        <a:spcBef>
                          <a:spcPts val="400"/>
                        </a:spcBef>
                      </a:pPr>
                      <a:r>
                        <a:rPr sz="2300"/>
                        <a:t>Strong</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spcBef>
                          <a:spcPts val="400"/>
                        </a:spcBef>
                        <a:defRPr sz="2300"/>
                      </a:pPr>
                      <a:endParaRPr sz="2300"/>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spcBef>
                          <a:spcPts val="400"/>
                        </a:spcBef>
                      </a:pPr>
                      <a:endParaRPr sz="1800"/>
                    </a:p>
                  </a:txBody>
                  <a:tcPr marL="45720" marR="45720" horzOverflow="overflow">
                    <a:lnL w="12700">
                      <a:solidFill>
                        <a:srgbClr val="000000"/>
                      </a:solidFill>
                    </a:lnL>
                    <a:lnR w="28575">
                      <a:solidFill>
                        <a:srgbClr val="000000"/>
                      </a:solidFill>
                    </a:lnR>
                    <a:lnT w="12700">
                      <a:solidFill>
                        <a:srgbClr val="000000"/>
                      </a:solidFill>
                    </a:lnT>
                    <a:lnB w="12700">
                      <a:solidFill>
                        <a:srgbClr val="000000"/>
                      </a:solidFill>
                    </a:lnB>
                    <a:noFill/>
                  </a:tcPr>
                </a:tc>
              </a:tr>
              <a:tr h="1592262">
                <a:tc vMerge="1">
                  <a:txBody>
                    <a:bodyPr/>
                    <a:lstStyle/>
                    <a:p>
                      <a:endParaRPr lang="en-US"/>
                    </a:p>
                  </a:txBody>
                  <a:tcPr/>
                </a:tc>
                <a:tc>
                  <a:txBody>
                    <a:bodyPr/>
                    <a:lstStyle/>
                    <a:p>
                      <a:pPr>
                        <a:spcBef>
                          <a:spcPts val="400"/>
                        </a:spcBef>
                      </a:pPr>
                      <a:r>
                        <a:rPr sz="2300"/>
                        <a:t>Weak</a:t>
                      </a:r>
                    </a:p>
                  </a:txBody>
                  <a:tcPr marL="45720" marR="45720" horzOverflow="overflow">
                    <a:lnL w="12700">
                      <a:solidFill>
                        <a:srgbClr val="000000"/>
                      </a:solidFill>
                    </a:lnL>
                    <a:lnR w="12700">
                      <a:solidFill>
                        <a:srgbClr val="000000"/>
                      </a:solidFill>
                    </a:lnR>
                    <a:lnT w="12700">
                      <a:solidFill>
                        <a:srgbClr val="000000"/>
                      </a:solidFill>
                    </a:lnT>
                    <a:lnB w="28575">
                      <a:solidFill>
                        <a:srgbClr val="000000"/>
                      </a:solidFill>
                    </a:lnB>
                    <a:noFill/>
                  </a:tcPr>
                </a:tc>
                <a:tc>
                  <a:txBody>
                    <a:bodyPr/>
                    <a:lstStyle/>
                    <a:p>
                      <a:pPr>
                        <a:spcBef>
                          <a:spcPts val="400"/>
                        </a:spcBef>
                      </a:pPr>
                      <a:endParaRPr sz="1800"/>
                    </a:p>
                  </a:txBody>
                  <a:tcPr marL="45720" marR="45720" horzOverflow="overflow">
                    <a:lnL w="12700">
                      <a:solidFill>
                        <a:srgbClr val="000000"/>
                      </a:solidFill>
                    </a:lnL>
                    <a:lnR w="12700">
                      <a:solidFill>
                        <a:srgbClr val="000000"/>
                      </a:solidFill>
                    </a:lnR>
                    <a:lnT w="12700">
                      <a:solidFill>
                        <a:srgbClr val="000000"/>
                      </a:solidFill>
                    </a:lnT>
                    <a:lnB w="28575">
                      <a:solidFill>
                        <a:srgbClr val="000000"/>
                      </a:solidFill>
                    </a:lnB>
                    <a:noFill/>
                  </a:tcPr>
                </a:tc>
                <a:tc>
                  <a:txBody>
                    <a:bodyPr/>
                    <a:lstStyle/>
                    <a:p>
                      <a:pPr>
                        <a:spcBef>
                          <a:spcPts val="400"/>
                        </a:spcBef>
                      </a:pPr>
                      <a:endParaRPr sz="1800" dirty="0"/>
                    </a:p>
                  </a:txBody>
                  <a:tcPr marL="45720" marR="45720" horzOverflow="overflow">
                    <a:lnL w="12700">
                      <a:solidFill>
                        <a:srgbClr val="000000"/>
                      </a:solidFill>
                    </a:lnL>
                    <a:lnR w="28575">
                      <a:solidFill>
                        <a:srgbClr val="000000"/>
                      </a:solidFill>
                    </a:lnR>
                    <a:lnT w="12700">
                      <a:solidFill>
                        <a:srgbClr val="000000"/>
                      </a:solidFill>
                    </a:lnT>
                    <a:lnB w="28575">
                      <a:solidFill>
                        <a:srgbClr val="000000"/>
                      </a:solidFill>
                    </a:lnB>
                    <a:noFill/>
                  </a:tcPr>
                </a:tc>
              </a:tr>
            </a:tbl>
          </a:graphicData>
        </a:graphic>
      </p:graphicFrame>
      <p:grpSp>
        <p:nvGrpSpPr>
          <p:cNvPr id="299" name="Group 299"/>
          <p:cNvGrpSpPr/>
          <p:nvPr/>
        </p:nvGrpSpPr>
        <p:grpSpPr>
          <a:xfrm>
            <a:off x="3395663" y="5622926"/>
            <a:ext cx="1785939" cy="777874"/>
            <a:chOff x="0" y="0"/>
            <a:chExt cx="1785939" cy="777874"/>
          </a:xfrm>
        </p:grpSpPr>
        <p:sp>
          <p:nvSpPr>
            <p:cNvPr id="297" name="Shape 297"/>
            <p:cNvSpPr/>
            <p:nvPr/>
          </p:nvSpPr>
          <p:spPr>
            <a:xfrm>
              <a:off x="0" y="0"/>
              <a:ext cx="1785939" cy="777874"/>
            </a:xfrm>
            <a:prstGeom prst="rect">
              <a:avLst/>
            </a:prstGeom>
            <a:solidFill>
              <a:schemeClr val="accent1"/>
            </a:solidFill>
            <a:ln w="22225" cap="rnd">
              <a:solidFill>
                <a:srgbClr val="313B3F"/>
              </a:solidFill>
              <a:prstDash val="solid"/>
              <a:round/>
            </a:ln>
            <a:effectLst/>
          </p:spPr>
          <p:txBody>
            <a:bodyPr wrap="square" lIns="45719" tIns="45719" rIns="45719" bIns="45719" numCol="1" anchor="ctr">
              <a:noAutofit/>
            </a:bodyPr>
            <a:lstStyle/>
            <a:p>
              <a:pPr algn="ctr" defTabSz="457200">
                <a:defRPr>
                  <a:solidFill>
                    <a:srgbClr val="FFFFFF"/>
                  </a:solidFill>
                </a:defRPr>
              </a:pPr>
              <a:endParaRPr/>
            </a:p>
          </p:txBody>
        </p:sp>
        <p:sp>
          <p:nvSpPr>
            <p:cNvPr id="298" name="Shape 298"/>
            <p:cNvSpPr/>
            <p:nvPr/>
          </p:nvSpPr>
          <p:spPr>
            <a:xfrm>
              <a:off x="0" y="204272"/>
              <a:ext cx="1785939" cy="3693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457200">
                <a:defRPr>
                  <a:solidFill>
                    <a:srgbClr val="FFFFFF"/>
                  </a:solidFill>
                </a:defRPr>
              </a:lvl1pPr>
            </a:lstStyle>
            <a:p>
              <a:r>
                <a:t>Victim</a:t>
              </a:r>
            </a:p>
          </p:txBody>
        </p:sp>
      </p:grpSp>
      <p:grpSp>
        <p:nvGrpSpPr>
          <p:cNvPr id="302" name="Group 302"/>
          <p:cNvGrpSpPr/>
          <p:nvPr/>
        </p:nvGrpSpPr>
        <p:grpSpPr>
          <a:xfrm>
            <a:off x="5170487" y="5622926"/>
            <a:ext cx="1001716" cy="625475"/>
            <a:chOff x="0" y="0"/>
            <a:chExt cx="1001714" cy="625475"/>
          </a:xfrm>
        </p:grpSpPr>
        <p:sp>
          <p:nvSpPr>
            <p:cNvPr id="300" name="Shape 300"/>
            <p:cNvSpPr/>
            <p:nvPr/>
          </p:nvSpPr>
          <p:spPr>
            <a:xfrm>
              <a:off x="0" y="0"/>
              <a:ext cx="1001714" cy="625475"/>
            </a:xfrm>
            <a:prstGeom prst="rightArrow">
              <a:avLst>
                <a:gd name="adj1" fmla="val 50000"/>
                <a:gd name="adj2" fmla="val 50003"/>
              </a:avLst>
            </a:prstGeom>
            <a:solidFill>
              <a:srgbClr val="FFFFFF"/>
            </a:solidFill>
            <a:ln w="22225" cap="rnd">
              <a:solidFill>
                <a:schemeClr val="accent1"/>
              </a:solidFill>
              <a:prstDash val="solid"/>
              <a:round/>
            </a:ln>
            <a:effectLst/>
          </p:spPr>
          <p:txBody>
            <a:bodyPr wrap="square" lIns="45719" tIns="45719" rIns="45719" bIns="45719" numCol="1" anchor="ctr">
              <a:noAutofit/>
            </a:bodyPr>
            <a:lstStyle/>
            <a:p>
              <a:pPr algn="ctr" defTabSz="457200">
                <a:defRPr sz="1200" b="1"/>
              </a:pPr>
              <a:endParaRPr/>
            </a:p>
          </p:txBody>
        </p:sp>
        <p:sp>
          <p:nvSpPr>
            <p:cNvPr id="301" name="Shape 301"/>
            <p:cNvSpPr/>
            <p:nvPr/>
          </p:nvSpPr>
          <p:spPr>
            <a:xfrm>
              <a:off x="0" y="174239"/>
              <a:ext cx="845335" cy="2769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457200">
                <a:defRPr sz="1200" b="1"/>
              </a:lvl1pPr>
            </a:lstStyle>
            <a:p>
              <a:r>
                <a:t>stigma</a:t>
              </a:r>
            </a:p>
          </p:txBody>
        </p:sp>
      </p:grpSp>
      <p:grpSp>
        <p:nvGrpSpPr>
          <p:cNvPr id="305" name="Group 305"/>
          <p:cNvGrpSpPr/>
          <p:nvPr/>
        </p:nvGrpSpPr>
        <p:grpSpPr>
          <a:xfrm>
            <a:off x="3395664" y="4953000"/>
            <a:ext cx="1752601" cy="533400"/>
            <a:chOff x="0" y="0"/>
            <a:chExt cx="1752601" cy="533400"/>
          </a:xfrm>
        </p:grpSpPr>
        <p:sp>
          <p:nvSpPr>
            <p:cNvPr id="303" name="Shape 303"/>
            <p:cNvSpPr/>
            <p:nvPr/>
          </p:nvSpPr>
          <p:spPr>
            <a:xfrm>
              <a:off x="0" y="0"/>
              <a:ext cx="1752601" cy="533400"/>
            </a:xfrm>
            <a:prstGeom prst="rect">
              <a:avLst/>
            </a:prstGeom>
            <a:solidFill>
              <a:schemeClr val="accent1"/>
            </a:solidFill>
            <a:ln w="22225" cap="rnd">
              <a:solidFill>
                <a:srgbClr val="313B3F"/>
              </a:solidFill>
              <a:prstDash val="solid"/>
              <a:round/>
            </a:ln>
            <a:effectLst/>
          </p:spPr>
          <p:txBody>
            <a:bodyPr wrap="square" lIns="45719" tIns="45719" rIns="45719" bIns="45719" numCol="1" anchor="ctr">
              <a:noAutofit/>
            </a:bodyPr>
            <a:lstStyle/>
            <a:p>
              <a:pPr algn="ctr" defTabSz="457200">
                <a:defRPr>
                  <a:solidFill>
                    <a:srgbClr val="FFFFFF"/>
                  </a:solidFill>
                </a:defRPr>
              </a:pPr>
              <a:endParaRPr/>
            </a:p>
          </p:txBody>
        </p:sp>
        <p:sp>
          <p:nvSpPr>
            <p:cNvPr id="304" name="Shape 304"/>
            <p:cNvSpPr/>
            <p:nvPr/>
          </p:nvSpPr>
          <p:spPr>
            <a:xfrm>
              <a:off x="0" y="82034"/>
              <a:ext cx="1752601" cy="3693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457200">
                <a:defRPr>
                  <a:solidFill>
                    <a:srgbClr val="FFFFFF"/>
                  </a:solidFill>
                </a:defRPr>
              </a:lvl1pPr>
            </a:lstStyle>
            <a:p>
              <a:r>
                <a:t>Instrumental</a:t>
              </a:r>
            </a:p>
          </p:txBody>
        </p:sp>
      </p:grpSp>
      <p:grpSp>
        <p:nvGrpSpPr>
          <p:cNvPr id="308" name="Group 308"/>
          <p:cNvGrpSpPr/>
          <p:nvPr/>
        </p:nvGrpSpPr>
        <p:grpSpPr>
          <a:xfrm>
            <a:off x="3395664" y="4305300"/>
            <a:ext cx="1752601" cy="533400"/>
            <a:chOff x="0" y="0"/>
            <a:chExt cx="1752601" cy="533400"/>
          </a:xfrm>
        </p:grpSpPr>
        <p:sp>
          <p:nvSpPr>
            <p:cNvPr id="306" name="Shape 306"/>
            <p:cNvSpPr/>
            <p:nvPr/>
          </p:nvSpPr>
          <p:spPr>
            <a:xfrm>
              <a:off x="0" y="0"/>
              <a:ext cx="1752601" cy="533400"/>
            </a:xfrm>
            <a:prstGeom prst="rect">
              <a:avLst/>
            </a:prstGeom>
            <a:solidFill>
              <a:schemeClr val="accent1"/>
            </a:solidFill>
            <a:ln w="22225" cap="rnd">
              <a:solidFill>
                <a:srgbClr val="313B3F"/>
              </a:solidFill>
              <a:prstDash val="solid"/>
              <a:round/>
            </a:ln>
            <a:effectLst/>
          </p:spPr>
          <p:txBody>
            <a:bodyPr wrap="square" lIns="45719" tIns="45719" rIns="45719" bIns="45719" numCol="1" anchor="ctr">
              <a:noAutofit/>
            </a:bodyPr>
            <a:lstStyle/>
            <a:p>
              <a:pPr algn="ctr" defTabSz="457200">
                <a:defRPr>
                  <a:solidFill>
                    <a:srgbClr val="FFFFFF"/>
                  </a:solidFill>
                </a:defRPr>
              </a:pPr>
              <a:endParaRPr/>
            </a:p>
          </p:txBody>
        </p:sp>
        <p:sp>
          <p:nvSpPr>
            <p:cNvPr id="307" name="Shape 307"/>
            <p:cNvSpPr/>
            <p:nvPr/>
          </p:nvSpPr>
          <p:spPr>
            <a:xfrm>
              <a:off x="0" y="82035"/>
              <a:ext cx="1752601" cy="3693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457200">
                <a:defRPr>
                  <a:solidFill>
                    <a:srgbClr val="FFFFFF"/>
                  </a:solidFill>
                </a:defRPr>
              </a:lvl1pPr>
            </a:lstStyle>
            <a:p>
              <a:r>
                <a:t>Holistic</a:t>
              </a:r>
            </a:p>
          </p:txBody>
        </p:sp>
      </p:grpSp>
      <p:sp>
        <p:nvSpPr>
          <p:cNvPr id="309" name="Shape 309"/>
          <p:cNvSpPr/>
          <p:nvPr/>
        </p:nvSpPr>
        <p:spPr>
          <a:xfrm flipV="1">
            <a:off x="3276600" y="4495800"/>
            <a:ext cx="0" cy="1752600"/>
          </a:xfrm>
          <a:prstGeom prst="line">
            <a:avLst/>
          </a:prstGeom>
          <a:ln w="12700" cap="rnd">
            <a:solidFill>
              <a:srgbClr val="3F4B50"/>
            </a:solidFill>
            <a:tailEnd type="triangle"/>
          </a:ln>
        </p:spPr>
        <p:txBody>
          <a:bodyPr lIns="45719" rIns="45719"/>
          <a:lstStyle/>
          <a:p>
            <a:endParaRPr/>
          </a:p>
        </p:txBody>
      </p:sp>
      <p:sp>
        <p:nvSpPr>
          <p:cNvPr id="310" name="Shape 310"/>
          <p:cNvSpPr/>
          <p:nvPr/>
        </p:nvSpPr>
        <p:spPr>
          <a:xfrm>
            <a:off x="4585318" y="6488668"/>
            <a:ext cx="4687623" cy="3693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r>
              <a:rPr dirty="0"/>
              <a:t>Source: Paul Stubbs &amp; Anka Kekez-Kostro</a:t>
            </a:r>
          </a:p>
        </p:txBody>
      </p:sp>
      <p:sp>
        <p:nvSpPr>
          <p:cNvPr id="18" name="Shape 250"/>
          <p:cNvSpPr/>
          <p:nvPr/>
        </p:nvSpPr>
        <p:spPr>
          <a:xfrm>
            <a:off x="5029200" y="44381"/>
            <a:ext cx="4114800" cy="27699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solidFill>
                  <a:srgbClr val="FFFFFF"/>
                </a:solidFill>
              </a:defRPr>
            </a:lvl1pPr>
          </a:lstStyle>
          <a:p>
            <a:r>
              <a:rPr dirty="0"/>
              <a:t>Children of Prisoners Europe</a:t>
            </a:r>
          </a:p>
        </p:txBody>
      </p:sp>
      <p:sp>
        <p:nvSpPr>
          <p:cNvPr id="19" name="Shape 286"/>
          <p:cNvSpPr/>
          <p:nvPr/>
        </p:nvSpPr>
        <p:spPr>
          <a:xfrm>
            <a:off x="457200" y="504910"/>
            <a:ext cx="8229600" cy="63754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92500"/>
          </a:bodyPr>
          <a:lstStyle>
            <a:lvl1pPr algn="ctr">
              <a:defRPr sz="3600" spc="-100">
                <a:solidFill>
                  <a:srgbClr val="1F497D"/>
                </a:solidFill>
                <a:latin typeface="+mn-lt"/>
                <a:ea typeface="+mn-ea"/>
                <a:cs typeface="+mn-cs"/>
                <a:sym typeface="Helvetica"/>
              </a:defRPr>
            </a:lvl1pPr>
          </a:lstStyle>
          <a:p>
            <a:r>
              <a:rPr lang="en-GB" dirty="0" smtClean="0"/>
              <a:t>(Re)f</a:t>
            </a:r>
            <a:r>
              <a:rPr dirty="0" smtClean="0"/>
              <a:t>ram</a:t>
            </a:r>
            <a:r>
              <a:rPr lang="en-GB" dirty="0" err="1" smtClean="0"/>
              <a:t>ing</a:t>
            </a:r>
            <a:r>
              <a:rPr lang="en-GB" dirty="0" smtClean="0"/>
              <a:t> dynamic: Children of prisoners</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p:nvPr/>
        </p:nvSpPr>
        <p:spPr>
          <a:xfrm>
            <a:off x="5029200" y="44381"/>
            <a:ext cx="4114800" cy="27699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solidFill>
                  <a:srgbClr val="FFFFFF"/>
                </a:solidFill>
              </a:defRPr>
            </a:lvl1pPr>
          </a:lstStyle>
          <a:p>
            <a:r>
              <a:t>Children of Prisoners Europe</a:t>
            </a:r>
          </a:p>
        </p:txBody>
      </p:sp>
      <p:sp>
        <p:nvSpPr>
          <p:cNvPr id="315" name="Shape 315"/>
          <p:cNvSpPr>
            <a:spLocks noGrp="1"/>
          </p:cNvSpPr>
          <p:nvPr>
            <p:ph type="title"/>
          </p:nvPr>
        </p:nvSpPr>
        <p:spPr>
          <a:xfrm>
            <a:off x="457200" y="659030"/>
            <a:ext cx="8229600" cy="712090"/>
          </a:xfrm>
          <a:prstGeom prst="rect">
            <a:avLst/>
          </a:prstGeom>
        </p:spPr>
        <p:txBody>
          <a:bodyPr/>
          <a:lstStyle>
            <a:lvl1pPr>
              <a:defRPr sz="3600"/>
            </a:lvl1pPr>
          </a:lstStyle>
          <a:p>
            <a:r>
              <a:rPr dirty="0"/>
              <a:t>A multi-sectoral issue</a:t>
            </a:r>
          </a:p>
        </p:txBody>
      </p:sp>
      <p:grpSp>
        <p:nvGrpSpPr>
          <p:cNvPr id="344" name="Group 344"/>
          <p:cNvGrpSpPr/>
          <p:nvPr/>
        </p:nvGrpSpPr>
        <p:grpSpPr>
          <a:xfrm>
            <a:off x="165224" y="2370722"/>
            <a:ext cx="8820472" cy="1191958"/>
            <a:chOff x="0" y="0"/>
            <a:chExt cx="8820472" cy="1191957"/>
          </a:xfrm>
        </p:grpSpPr>
        <p:grpSp>
          <p:nvGrpSpPr>
            <p:cNvPr id="319" name="Group 319"/>
            <p:cNvGrpSpPr/>
            <p:nvPr/>
          </p:nvGrpSpPr>
          <p:grpSpPr>
            <a:xfrm>
              <a:off x="0" y="0"/>
              <a:ext cx="1191956" cy="1191957"/>
              <a:chOff x="0" y="0"/>
              <a:chExt cx="1191956" cy="1191957"/>
            </a:xfrm>
          </p:grpSpPr>
          <p:sp>
            <p:nvSpPr>
              <p:cNvPr id="317" name="Shape 317"/>
              <p:cNvSpPr/>
              <p:nvPr/>
            </p:nvSpPr>
            <p:spPr>
              <a:xfrm>
                <a:off x="0" y="0"/>
                <a:ext cx="1191956" cy="1191957"/>
              </a:xfrm>
              <a:prstGeom prst="ellipse">
                <a:avLst/>
              </a:prstGeom>
              <a:solidFill>
                <a:schemeClr val="accent1">
                  <a:alpha val="50000"/>
                </a:schemeClr>
              </a:solidFill>
              <a:ln w="26425" cap="flat">
                <a:solidFill>
                  <a:srgbClr val="FFFFFF"/>
                </a:solidFill>
                <a:prstDash val="solid"/>
                <a:round/>
              </a:ln>
              <a:effectLst/>
            </p:spPr>
            <p:txBody>
              <a:bodyPr wrap="square" lIns="45719" tIns="45719" rIns="45719" bIns="45719" numCol="1" anchor="ctr">
                <a:noAutofit/>
              </a:bodyPr>
              <a:lstStyle/>
              <a:p>
                <a:pPr algn="ctr">
                  <a:defRPr sz="1100">
                    <a:latin typeface="Rockwell"/>
                    <a:ea typeface="Rockwell"/>
                    <a:cs typeface="Rockwell"/>
                    <a:sym typeface="Rockwell"/>
                  </a:defRPr>
                </a:pPr>
                <a:endParaRPr/>
              </a:p>
            </p:txBody>
          </p:sp>
          <p:sp>
            <p:nvSpPr>
              <p:cNvPr id="318" name="Shape 318"/>
              <p:cNvSpPr/>
              <p:nvPr/>
            </p:nvSpPr>
            <p:spPr>
              <a:xfrm>
                <a:off x="174559" y="465174"/>
                <a:ext cx="842840" cy="2616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100">
                    <a:latin typeface="Rockwell"/>
                    <a:ea typeface="Rockwell"/>
                    <a:cs typeface="Rockwell"/>
                    <a:sym typeface="Rockwell"/>
                  </a:defRPr>
                </a:lvl1pPr>
              </a:lstStyle>
              <a:p>
                <a:r>
                  <a:t>Police</a:t>
                </a:r>
              </a:p>
            </p:txBody>
          </p:sp>
        </p:grpSp>
        <p:grpSp>
          <p:nvGrpSpPr>
            <p:cNvPr id="322" name="Group 322"/>
            <p:cNvGrpSpPr/>
            <p:nvPr/>
          </p:nvGrpSpPr>
          <p:grpSpPr>
            <a:xfrm>
              <a:off x="953564" y="0"/>
              <a:ext cx="1191957" cy="1191957"/>
              <a:chOff x="0" y="0"/>
              <a:chExt cx="1191956" cy="1191957"/>
            </a:xfrm>
          </p:grpSpPr>
          <p:sp>
            <p:nvSpPr>
              <p:cNvPr id="320" name="Shape 320"/>
              <p:cNvSpPr/>
              <p:nvPr/>
            </p:nvSpPr>
            <p:spPr>
              <a:xfrm>
                <a:off x="0" y="0"/>
                <a:ext cx="1191956" cy="1191957"/>
              </a:xfrm>
              <a:prstGeom prst="ellipse">
                <a:avLst/>
              </a:prstGeom>
              <a:solidFill>
                <a:srgbClr val="948A54">
                  <a:alpha val="50000"/>
                </a:srgbClr>
              </a:solidFill>
              <a:ln w="26425" cap="flat">
                <a:solidFill>
                  <a:srgbClr val="FFFFFF"/>
                </a:solidFill>
                <a:prstDash val="solid"/>
                <a:round/>
              </a:ln>
              <a:effectLst/>
            </p:spPr>
            <p:txBody>
              <a:bodyPr wrap="square" lIns="45719" tIns="45719" rIns="45719" bIns="45719" numCol="1" anchor="ctr">
                <a:noAutofit/>
              </a:bodyPr>
              <a:lstStyle/>
              <a:p>
                <a:pPr algn="ctr" defTabSz="533400">
                  <a:lnSpc>
                    <a:spcPct val="90000"/>
                  </a:lnSpc>
                  <a:spcBef>
                    <a:spcPts val="700"/>
                  </a:spcBef>
                  <a:defRPr sz="1200">
                    <a:latin typeface="Rockwell"/>
                    <a:ea typeface="Rockwell"/>
                    <a:cs typeface="Rockwell"/>
                    <a:sym typeface="Rockwell"/>
                  </a:defRPr>
                </a:pPr>
                <a:endParaRPr/>
              </a:p>
            </p:txBody>
          </p:sp>
          <p:sp>
            <p:nvSpPr>
              <p:cNvPr id="321" name="Shape 321"/>
              <p:cNvSpPr/>
              <p:nvPr/>
            </p:nvSpPr>
            <p:spPr>
              <a:xfrm>
                <a:off x="174558" y="365145"/>
                <a:ext cx="842840" cy="4616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200">
                    <a:latin typeface="Rockwell"/>
                    <a:ea typeface="Rockwell"/>
                    <a:cs typeface="Rockwell"/>
                    <a:sym typeface="Rockwell"/>
                  </a:defRPr>
                </a:lvl1pPr>
              </a:lstStyle>
              <a:p>
                <a:r>
                  <a:t>Justice system</a:t>
                </a:r>
              </a:p>
            </p:txBody>
          </p:sp>
        </p:grpSp>
        <p:grpSp>
          <p:nvGrpSpPr>
            <p:cNvPr id="325" name="Group 325"/>
            <p:cNvGrpSpPr/>
            <p:nvPr/>
          </p:nvGrpSpPr>
          <p:grpSpPr>
            <a:xfrm>
              <a:off x="1907129" y="0"/>
              <a:ext cx="1191956" cy="1191957"/>
              <a:chOff x="0" y="0"/>
              <a:chExt cx="1191956" cy="1191957"/>
            </a:xfrm>
          </p:grpSpPr>
          <p:sp>
            <p:nvSpPr>
              <p:cNvPr id="323" name="Shape 323"/>
              <p:cNvSpPr/>
              <p:nvPr/>
            </p:nvSpPr>
            <p:spPr>
              <a:xfrm>
                <a:off x="0" y="0"/>
                <a:ext cx="1191956" cy="1191957"/>
              </a:xfrm>
              <a:prstGeom prst="ellipse">
                <a:avLst/>
              </a:prstGeom>
              <a:solidFill>
                <a:schemeClr val="accent2">
                  <a:alpha val="50000"/>
                </a:schemeClr>
              </a:solidFill>
              <a:ln w="26425" cap="flat">
                <a:solidFill>
                  <a:srgbClr val="FFFFFF"/>
                </a:solidFill>
                <a:prstDash val="solid"/>
                <a:round/>
              </a:ln>
              <a:effectLst/>
            </p:spPr>
            <p:txBody>
              <a:bodyPr wrap="square" lIns="45719" tIns="45719" rIns="45719" bIns="45719" numCol="1" anchor="ctr">
                <a:noAutofit/>
              </a:bodyPr>
              <a:lstStyle/>
              <a:p>
                <a:pPr algn="ctr" defTabSz="533400">
                  <a:lnSpc>
                    <a:spcPct val="90000"/>
                  </a:lnSpc>
                  <a:spcBef>
                    <a:spcPts val="700"/>
                  </a:spcBef>
                  <a:defRPr sz="1200">
                    <a:latin typeface="Rockwell"/>
                    <a:ea typeface="Rockwell"/>
                    <a:cs typeface="Rockwell"/>
                    <a:sym typeface="Rockwell"/>
                  </a:defRPr>
                </a:pPr>
                <a:endParaRPr/>
              </a:p>
            </p:txBody>
          </p:sp>
          <p:sp>
            <p:nvSpPr>
              <p:cNvPr id="324" name="Shape 324"/>
              <p:cNvSpPr/>
              <p:nvPr/>
            </p:nvSpPr>
            <p:spPr>
              <a:xfrm>
                <a:off x="174559" y="365145"/>
                <a:ext cx="842840" cy="4616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200">
                    <a:latin typeface="Rockwell"/>
                    <a:ea typeface="Rockwell"/>
                    <a:cs typeface="Rockwell"/>
                    <a:sym typeface="Rockwell"/>
                  </a:defRPr>
                </a:lvl1pPr>
              </a:lstStyle>
              <a:p>
                <a:r>
                  <a:t>Penal system</a:t>
                </a:r>
              </a:p>
            </p:txBody>
          </p:sp>
        </p:grpSp>
        <p:grpSp>
          <p:nvGrpSpPr>
            <p:cNvPr id="328" name="Group 328"/>
            <p:cNvGrpSpPr/>
            <p:nvPr/>
          </p:nvGrpSpPr>
          <p:grpSpPr>
            <a:xfrm>
              <a:off x="2860694" y="0"/>
              <a:ext cx="1191957" cy="1191957"/>
              <a:chOff x="0" y="0"/>
              <a:chExt cx="1191957" cy="1191957"/>
            </a:xfrm>
          </p:grpSpPr>
          <p:sp>
            <p:nvSpPr>
              <p:cNvPr id="326" name="Shape 326"/>
              <p:cNvSpPr/>
              <p:nvPr/>
            </p:nvSpPr>
            <p:spPr>
              <a:xfrm>
                <a:off x="0" y="0"/>
                <a:ext cx="1191957" cy="1191957"/>
              </a:xfrm>
              <a:prstGeom prst="ellipse">
                <a:avLst/>
              </a:prstGeom>
              <a:solidFill>
                <a:srgbClr val="FFC000">
                  <a:alpha val="50000"/>
                </a:srgbClr>
              </a:solidFill>
              <a:ln w="26425" cap="flat">
                <a:solidFill>
                  <a:srgbClr val="FFFFFF"/>
                </a:solidFill>
                <a:prstDash val="solid"/>
                <a:round/>
              </a:ln>
              <a:effectLst/>
            </p:spPr>
            <p:txBody>
              <a:bodyPr wrap="square" lIns="45719" tIns="45719" rIns="45719" bIns="45719" numCol="1" anchor="ctr">
                <a:noAutofit/>
              </a:bodyPr>
              <a:lstStyle/>
              <a:p>
                <a:pPr algn="ctr">
                  <a:defRPr sz="1100">
                    <a:latin typeface="Rockwell"/>
                    <a:ea typeface="Rockwell"/>
                    <a:cs typeface="Rockwell"/>
                    <a:sym typeface="Rockwell"/>
                  </a:defRPr>
                </a:pPr>
                <a:endParaRPr/>
              </a:p>
            </p:txBody>
          </p:sp>
          <p:sp>
            <p:nvSpPr>
              <p:cNvPr id="327" name="Shape 327"/>
              <p:cNvSpPr/>
              <p:nvPr/>
            </p:nvSpPr>
            <p:spPr>
              <a:xfrm>
                <a:off x="174557" y="211258"/>
                <a:ext cx="842840" cy="7694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100">
                    <a:latin typeface="Rockwell"/>
                    <a:ea typeface="Rockwell"/>
                    <a:cs typeface="Rockwell"/>
                    <a:sym typeface="Rockwell"/>
                  </a:defRPr>
                </a:lvl1pPr>
              </a:lstStyle>
              <a:p>
                <a:r>
                  <a:t>Health and mental health protection </a:t>
                </a:r>
              </a:p>
            </p:txBody>
          </p:sp>
        </p:grpSp>
        <p:grpSp>
          <p:nvGrpSpPr>
            <p:cNvPr id="331" name="Group 331"/>
            <p:cNvGrpSpPr/>
            <p:nvPr/>
          </p:nvGrpSpPr>
          <p:grpSpPr>
            <a:xfrm>
              <a:off x="3814258" y="0"/>
              <a:ext cx="1191956" cy="1191957"/>
              <a:chOff x="0" y="0"/>
              <a:chExt cx="1191956" cy="1191957"/>
            </a:xfrm>
          </p:grpSpPr>
          <p:sp>
            <p:nvSpPr>
              <p:cNvPr id="329" name="Shape 329"/>
              <p:cNvSpPr/>
              <p:nvPr/>
            </p:nvSpPr>
            <p:spPr>
              <a:xfrm>
                <a:off x="0" y="0"/>
                <a:ext cx="1191956" cy="1191957"/>
              </a:xfrm>
              <a:prstGeom prst="ellipse">
                <a:avLst/>
              </a:prstGeom>
              <a:solidFill>
                <a:schemeClr val="accent1">
                  <a:alpha val="50000"/>
                </a:schemeClr>
              </a:solidFill>
              <a:ln w="26425" cap="flat">
                <a:solidFill>
                  <a:srgbClr val="FFFFFF"/>
                </a:solidFill>
                <a:prstDash val="solid"/>
                <a:round/>
              </a:ln>
              <a:effectLst/>
            </p:spPr>
            <p:txBody>
              <a:bodyPr wrap="square" lIns="45719" tIns="45719" rIns="45719" bIns="45719" numCol="1" anchor="ctr">
                <a:noAutofit/>
              </a:bodyPr>
              <a:lstStyle/>
              <a:p>
                <a:pPr algn="ctr">
                  <a:defRPr sz="1000">
                    <a:latin typeface="Rockwell"/>
                    <a:ea typeface="Rockwell"/>
                    <a:cs typeface="Rockwell"/>
                    <a:sym typeface="Rockwell"/>
                  </a:defRPr>
                </a:pPr>
                <a:endParaRPr/>
              </a:p>
            </p:txBody>
          </p:sp>
          <p:sp>
            <p:nvSpPr>
              <p:cNvPr id="330" name="Shape 330"/>
              <p:cNvSpPr/>
              <p:nvPr/>
            </p:nvSpPr>
            <p:spPr>
              <a:xfrm>
                <a:off x="174557" y="88148"/>
                <a:ext cx="842840" cy="1015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000">
                    <a:latin typeface="Rockwell"/>
                    <a:ea typeface="Rockwell"/>
                    <a:cs typeface="Rockwell"/>
                    <a:sym typeface="Rockwell"/>
                  </a:defRPr>
                </a:lvl1pPr>
              </a:lstStyle>
              <a:p>
                <a:r>
                  <a:t>Provision for children (schools, child protection, etc.) </a:t>
                </a:r>
              </a:p>
            </p:txBody>
          </p:sp>
        </p:grpSp>
        <p:grpSp>
          <p:nvGrpSpPr>
            <p:cNvPr id="334" name="Group 334"/>
            <p:cNvGrpSpPr/>
            <p:nvPr/>
          </p:nvGrpSpPr>
          <p:grpSpPr>
            <a:xfrm>
              <a:off x="4767822" y="0"/>
              <a:ext cx="1191957" cy="1191957"/>
              <a:chOff x="0" y="0"/>
              <a:chExt cx="1191956" cy="1191957"/>
            </a:xfrm>
          </p:grpSpPr>
          <p:sp>
            <p:nvSpPr>
              <p:cNvPr id="332" name="Shape 332"/>
              <p:cNvSpPr/>
              <p:nvPr/>
            </p:nvSpPr>
            <p:spPr>
              <a:xfrm>
                <a:off x="0" y="0"/>
                <a:ext cx="1191956" cy="1191957"/>
              </a:xfrm>
              <a:prstGeom prst="ellipse">
                <a:avLst/>
              </a:prstGeom>
              <a:solidFill>
                <a:srgbClr val="FF0000">
                  <a:alpha val="50000"/>
                </a:srgbClr>
              </a:solidFill>
              <a:ln w="26425" cap="flat">
                <a:solidFill>
                  <a:srgbClr val="FFFFFF"/>
                </a:solidFill>
                <a:prstDash val="solid"/>
                <a:round/>
              </a:ln>
              <a:effectLst/>
            </p:spPr>
            <p:txBody>
              <a:bodyPr wrap="square" lIns="45719" tIns="45719" rIns="45719" bIns="45719" numCol="1" anchor="ctr">
                <a:noAutofit/>
              </a:bodyPr>
              <a:lstStyle/>
              <a:p>
                <a:pPr algn="ctr">
                  <a:defRPr sz="1200">
                    <a:latin typeface="Rockwell"/>
                    <a:ea typeface="Rockwell"/>
                    <a:cs typeface="Rockwell"/>
                    <a:sym typeface="Rockwell"/>
                  </a:defRPr>
                </a:pPr>
                <a:endParaRPr/>
              </a:p>
            </p:txBody>
          </p:sp>
          <p:sp>
            <p:nvSpPr>
              <p:cNvPr id="333" name="Shape 333"/>
              <p:cNvSpPr/>
              <p:nvPr/>
            </p:nvSpPr>
            <p:spPr>
              <a:xfrm>
                <a:off x="174557" y="365145"/>
                <a:ext cx="842840" cy="4616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200">
                    <a:latin typeface="Rockwell"/>
                    <a:ea typeface="Rockwell"/>
                    <a:cs typeface="Rockwell"/>
                    <a:sym typeface="Rockwell"/>
                  </a:defRPr>
                </a:lvl1pPr>
              </a:lstStyle>
              <a:p>
                <a:r>
                  <a:t>Social welfare</a:t>
                </a:r>
              </a:p>
            </p:txBody>
          </p:sp>
        </p:grpSp>
        <p:grpSp>
          <p:nvGrpSpPr>
            <p:cNvPr id="337" name="Group 337"/>
            <p:cNvGrpSpPr/>
            <p:nvPr/>
          </p:nvGrpSpPr>
          <p:grpSpPr>
            <a:xfrm>
              <a:off x="5721387" y="0"/>
              <a:ext cx="1191956" cy="1191957"/>
              <a:chOff x="0" y="0"/>
              <a:chExt cx="1191956" cy="1191957"/>
            </a:xfrm>
          </p:grpSpPr>
          <p:sp>
            <p:nvSpPr>
              <p:cNvPr id="335" name="Shape 335"/>
              <p:cNvSpPr/>
              <p:nvPr/>
            </p:nvSpPr>
            <p:spPr>
              <a:xfrm>
                <a:off x="0" y="0"/>
                <a:ext cx="1191956" cy="1191957"/>
              </a:xfrm>
              <a:prstGeom prst="ellipse">
                <a:avLst/>
              </a:prstGeom>
              <a:solidFill>
                <a:srgbClr val="92D050">
                  <a:alpha val="50000"/>
                </a:srgbClr>
              </a:solidFill>
              <a:ln w="26425" cap="flat">
                <a:solidFill>
                  <a:srgbClr val="FFFFFF"/>
                </a:solidFill>
                <a:prstDash val="solid"/>
                <a:round/>
              </a:ln>
              <a:effectLst/>
            </p:spPr>
            <p:txBody>
              <a:bodyPr wrap="square" lIns="45719" tIns="45719" rIns="45719" bIns="45719" numCol="1" anchor="ctr">
                <a:noAutofit/>
              </a:bodyPr>
              <a:lstStyle/>
              <a:p>
                <a:pPr algn="ctr">
                  <a:defRPr sz="1877"/>
                </a:pPr>
                <a:endParaRPr/>
              </a:p>
            </p:txBody>
          </p:sp>
          <p:sp>
            <p:nvSpPr>
              <p:cNvPr id="336" name="Shape 336"/>
              <p:cNvSpPr/>
              <p:nvPr/>
            </p:nvSpPr>
            <p:spPr>
              <a:xfrm>
                <a:off x="174557" y="365145"/>
                <a:ext cx="842840" cy="4616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sz="1200">
                    <a:latin typeface="Rockwell"/>
                    <a:ea typeface="Rockwell"/>
                    <a:cs typeface="Rockwell"/>
                    <a:sym typeface="Rockwell"/>
                  </a:defRPr>
                </a:pPr>
                <a:r>
                  <a:t>NGOs</a:t>
                </a:r>
                <a:r>
                  <a:rPr sz="1100"/>
                  <a:t>, </a:t>
                </a:r>
                <a:r>
                  <a:t>COPE...</a:t>
                </a:r>
              </a:p>
            </p:txBody>
          </p:sp>
        </p:grpSp>
        <p:grpSp>
          <p:nvGrpSpPr>
            <p:cNvPr id="340" name="Group 340"/>
            <p:cNvGrpSpPr/>
            <p:nvPr/>
          </p:nvGrpSpPr>
          <p:grpSpPr>
            <a:xfrm>
              <a:off x="6674952" y="0"/>
              <a:ext cx="1191957" cy="1191957"/>
              <a:chOff x="0" y="0"/>
              <a:chExt cx="1191956" cy="1191957"/>
            </a:xfrm>
          </p:grpSpPr>
          <p:sp>
            <p:nvSpPr>
              <p:cNvPr id="338" name="Shape 338"/>
              <p:cNvSpPr/>
              <p:nvPr/>
            </p:nvSpPr>
            <p:spPr>
              <a:xfrm>
                <a:off x="0" y="0"/>
                <a:ext cx="1191956" cy="1191957"/>
              </a:xfrm>
              <a:prstGeom prst="ellipse">
                <a:avLst/>
              </a:prstGeom>
              <a:solidFill>
                <a:srgbClr val="376092">
                  <a:alpha val="50000"/>
                </a:srgbClr>
              </a:solidFill>
              <a:ln w="26425" cap="flat">
                <a:solidFill>
                  <a:srgbClr val="FFFFFF"/>
                </a:solidFill>
                <a:prstDash val="solid"/>
                <a:round/>
              </a:ln>
              <a:effectLst/>
            </p:spPr>
            <p:txBody>
              <a:bodyPr wrap="square" lIns="45719" tIns="45719" rIns="45719" bIns="45719" numCol="1" anchor="ctr">
                <a:noAutofit/>
              </a:bodyPr>
              <a:lstStyle/>
              <a:p>
                <a:pPr algn="ctr">
                  <a:defRPr sz="900">
                    <a:latin typeface="Rockwell"/>
                    <a:ea typeface="Rockwell"/>
                    <a:cs typeface="Rockwell"/>
                    <a:sym typeface="Rockwell"/>
                  </a:defRPr>
                </a:pPr>
                <a:endParaRPr/>
              </a:p>
            </p:txBody>
          </p:sp>
          <p:sp>
            <p:nvSpPr>
              <p:cNvPr id="339" name="Shape 339"/>
              <p:cNvSpPr/>
              <p:nvPr/>
            </p:nvSpPr>
            <p:spPr>
              <a:xfrm>
                <a:off x="174558" y="480562"/>
                <a:ext cx="842840" cy="2308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900">
                    <a:latin typeface="Rockwell"/>
                    <a:ea typeface="Rockwell"/>
                    <a:cs typeface="Rockwell"/>
                    <a:sym typeface="Rockwell"/>
                  </a:defRPr>
                </a:lvl1pPr>
              </a:lstStyle>
              <a:p>
                <a:r>
                  <a:t>Researchers</a:t>
                </a:r>
              </a:p>
            </p:txBody>
          </p:sp>
        </p:grpSp>
        <p:grpSp>
          <p:nvGrpSpPr>
            <p:cNvPr id="343" name="Group 343"/>
            <p:cNvGrpSpPr/>
            <p:nvPr/>
          </p:nvGrpSpPr>
          <p:grpSpPr>
            <a:xfrm>
              <a:off x="7628516" y="0"/>
              <a:ext cx="1191956" cy="1191957"/>
              <a:chOff x="0" y="0"/>
              <a:chExt cx="1191956" cy="1191957"/>
            </a:xfrm>
          </p:grpSpPr>
          <p:sp>
            <p:nvSpPr>
              <p:cNvPr id="341" name="Shape 341"/>
              <p:cNvSpPr/>
              <p:nvPr/>
            </p:nvSpPr>
            <p:spPr>
              <a:xfrm>
                <a:off x="0" y="0"/>
                <a:ext cx="1191956" cy="1191957"/>
              </a:xfrm>
              <a:prstGeom prst="ellipse">
                <a:avLst/>
              </a:prstGeom>
              <a:solidFill>
                <a:srgbClr val="E46C0A">
                  <a:alpha val="50000"/>
                </a:srgbClr>
              </a:solidFill>
              <a:ln w="26425" cap="flat">
                <a:solidFill>
                  <a:srgbClr val="FFFFFF"/>
                </a:solidFill>
                <a:prstDash val="solid"/>
                <a:round/>
              </a:ln>
              <a:effectLst/>
            </p:spPr>
            <p:txBody>
              <a:bodyPr wrap="square" lIns="45719" tIns="45719" rIns="45719" bIns="45719" numCol="1" anchor="ctr">
                <a:noAutofit/>
              </a:bodyPr>
              <a:lstStyle/>
              <a:p>
                <a:pPr algn="ctr">
                  <a:defRPr sz="1000">
                    <a:latin typeface="Rockwell"/>
                    <a:ea typeface="Rockwell"/>
                    <a:cs typeface="Rockwell"/>
                    <a:sym typeface="Rockwell"/>
                  </a:defRPr>
                </a:pPr>
                <a:endParaRPr/>
              </a:p>
            </p:txBody>
          </p:sp>
          <p:sp>
            <p:nvSpPr>
              <p:cNvPr id="342" name="Shape 342"/>
              <p:cNvSpPr/>
              <p:nvPr/>
            </p:nvSpPr>
            <p:spPr>
              <a:xfrm>
                <a:off x="174559" y="395924"/>
                <a:ext cx="842840" cy="4001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000">
                    <a:latin typeface="Rockwell"/>
                    <a:ea typeface="Rockwell"/>
                    <a:cs typeface="Rockwell"/>
                    <a:sym typeface="Rockwell"/>
                  </a:defRPr>
                </a:lvl1pPr>
              </a:lstStyle>
              <a:p>
                <a:r>
                  <a:t>Ombuds-persons</a:t>
                </a:r>
              </a:p>
            </p:txBody>
          </p:sp>
        </p:grpSp>
      </p:grpSp>
      <p:sp>
        <p:nvSpPr>
          <p:cNvPr id="2" name="TextBox 1"/>
          <p:cNvSpPr txBox="1"/>
          <p:nvPr/>
        </p:nvSpPr>
        <p:spPr>
          <a:xfrm>
            <a:off x="928631" y="1411226"/>
            <a:ext cx="7092431"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sz="3600" spc="-100" dirty="0">
                <a:solidFill>
                  <a:srgbClr val="1F497D"/>
                </a:solidFill>
                <a:latin typeface="+mn-lt"/>
                <a:ea typeface="+mn-ea"/>
                <a:cs typeface="+mn-cs"/>
                <a:sym typeface="Helvetica"/>
              </a:rPr>
              <a:t>… with multi-</a:t>
            </a:r>
            <a:r>
              <a:rPr lang="en-US" sz="3600" spc="-100" dirty="0" err="1">
                <a:solidFill>
                  <a:srgbClr val="1F497D"/>
                </a:solidFill>
                <a:latin typeface="+mn-lt"/>
                <a:ea typeface="+mn-ea"/>
                <a:cs typeface="+mn-cs"/>
                <a:sym typeface="Helvetica"/>
              </a:rPr>
              <a:t>sectoral</a:t>
            </a:r>
            <a:r>
              <a:rPr lang="en-US" sz="3600" spc="-100" dirty="0">
                <a:solidFill>
                  <a:srgbClr val="1F497D"/>
                </a:solidFill>
                <a:latin typeface="+mn-lt"/>
                <a:ea typeface="+mn-ea"/>
                <a:cs typeface="+mn-cs"/>
                <a:sym typeface="Helvetica"/>
              </a:rPr>
              <a:t> importance</a:t>
            </a:r>
            <a:endParaRPr lang="en-US" sz="3600" spc="-100" dirty="0">
              <a:solidFill>
                <a:srgbClr val="1F497D"/>
              </a:solidFill>
              <a:latin typeface="+mn-lt"/>
              <a:ea typeface="+mn-ea"/>
              <a:cs typeface="+mn-cs"/>
            </a:endParaRPr>
          </a:p>
        </p:txBody>
      </p:sp>
      <p:sp>
        <p:nvSpPr>
          <p:cNvPr id="34" name="Shape 350"/>
          <p:cNvSpPr/>
          <p:nvPr/>
        </p:nvSpPr>
        <p:spPr>
          <a:xfrm>
            <a:off x="6508049" y="3672048"/>
            <a:ext cx="2477648" cy="253916"/>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a:defRPr sz="1200"/>
            </a:pPr>
            <a:r>
              <a:rPr lang="en-GB" sz="1050" dirty="0" smtClean="0"/>
              <a:t>With thanks to</a:t>
            </a:r>
            <a:r>
              <a:rPr sz="1050" dirty="0" smtClean="0"/>
              <a:t>: </a:t>
            </a:r>
            <a:r>
              <a:rPr sz="1050" dirty="0"/>
              <a:t>Maja Gabelica Šupljika</a:t>
            </a:r>
          </a:p>
        </p:txBody>
      </p:sp>
      <p:sp>
        <p:nvSpPr>
          <p:cNvPr id="35" name="Shape 351"/>
          <p:cNvSpPr/>
          <p:nvPr/>
        </p:nvSpPr>
        <p:spPr>
          <a:xfrm>
            <a:off x="1507295" y="3814665"/>
            <a:ext cx="6170918" cy="280076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400">
                <a:solidFill>
                  <a:srgbClr val="FF0000"/>
                </a:solidFill>
              </a:defRPr>
            </a:pPr>
            <a:r>
              <a:rPr lang="en-GB" sz="1600" dirty="0">
                <a:solidFill>
                  <a:schemeClr val="tx1">
                    <a:lumMod val="85000"/>
                    <a:lumOff val="15000"/>
                  </a:schemeClr>
                </a:solidFill>
              </a:rPr>
              <a:t>Benefiting: </a:t>
            </a:r>
          </a:p>
          <a:p>
            <a:pPr marL="171450" indent="-171450">
              <a:buFont typeface="Lucida Grande"/>
              <a:buChar char="-"/>
              <a:defRPr sz="1400">
                <a:solidFill>
                  <a:srgbClr val="FF0000"/>
                </a:solidFill>
              </a:defRPr>
            </a:pPr>
            <a:r>
              <a:rPr sz="1600" dirty="0" smtClean="0">
                <a:solidFill>
                  <a:schemeClr val="tx1">
                    <a:lumMod val="85000"/>
                    <a:lumOff val="15000"/>
                  </a:schemeClr>
                </a:solidFill>
              </a:rPr>
              <a:t>child </a:t>
            </a:r>
            <a:r>
              <a:rPr sz="1600" dirty="0">
                <a:solidFill>
                  <a:schemeClr val="tx1">
                    <a:lumMod val="85000"/>
                    <a:lumOff val="15000"/>
                  </a:schemeClr>
                </a:solidFill>
              </a:rPr>
              <a:t>(</a:t>
            </a:r>
            <a:r>
              <a:rPr sz="1600" i="1" dirty="0">
                <a:solidFill>
                  <a:schemeClr val="tx1">
                    <a:lumMod val="85000"/>
                    <a:lumOff val="15000"/>
                  </a:schemeClr>
                </a:solidFill>
              </a:rPr>
              <a:t>psychological, rights, interests, school, family life…</a:t>
            </a:r>
            <a:r>
              <a:rPr sz="1600" dirty="0">
                <a:solidFill>
                  <a:schemeClr val="tx1">
                    <a:lumMod val="85000"/>
                    <a:lumOff val="15000"/>
                  </a:schemeClr>
                </a:solidFill>
              </a:rPr>
              <a:t>)</a:t>
            </a:r>
          </a:p>
          <a:p>
            <a:pPr marL="171450" indent="-171450">
              <a:buFont typeface="Lucida Grande"/>
              <a:buChar char="-"/>
              <a:defRPr sz="1400">
                <a:solidFill>
                  <a:srgbClr val="FF0000"/>
                </a:solidFill>
              </a:defRPr>
            </a:pPr>
            <a:r>
              <a:rPr sz="1600" dirty="0" smtClean="0">
                <a:solidFill>
                  <a:schemeClr val="tx1">
                    <a:lumMod val="85000"/>
                    <a:lumOff val="15000"/>
                  </a:schemeClr>
                </a:solidFill>
              </a:rPr>
              <a:t>imprisoned </a:t>
            </a:r>
            <a:r>
              <a:rPr sz="1600" dirty="0">
                <a:solidFill>
                  <a:schemeClr val="tx1">
                    <a:lumMod val="85000"/>
                    <a:lumOff val="15000"/>
                  </a:schemeClr>
                </a:solidFill>
              </a:rPr>
              <a:t>parent</a:t>
            </a:r>
          </a:p>
          <a:p>
            <a:pPr marL="171450" indent="-171450">
              <a:buFont typeface="Lucida Grande"/>
              <a:buChar char="-"/>
              <a:defRPr sz="1400">
                <a:solidFill>
                  <a:srgbClr val="FF0000"/>
                </a:solidFill>
              </a:defRPr>
            </a:pPr>
            <a:r>
              <a:rPr sz="1600" dirty="0" smtClean="0">
                <a:solidFill>
                  <a:schemeClr val="tx1">
                    <a:lumMod val="85000"/>
                    <a:lumOff val="15000"/>
                  </a:schemeClr>
                </a:solidFill>
              </a:rPr>
              <a:t>caregiver</a:t>
            </a:r>
            <a:r>
              <a:rPr lang="en-GB" sz="1600" dirty="0" smtClean="0">
                <a:solidFill>
                  <a:schemeClr val="tx1">
                    <a:lumMod val="85000"/>
                    <a:lumOff val="15000"/>
                  </a:schemeClr>
                </a:solidFill>
              </a:rPr>
              <a:t>(</a:t>
            </a:r>
            <a:r>
              <a:rPr sz="1600" dirty="0" smtClean="0">
                <a:solidFill>
                  <a:schemeClr val="tx1">
                    <a:lumMod val="85000"/>
                    <a:lumOff val="15000"/>
                  </a:schemeClr>
                </a:solidFill>
              </a:rPr>
              <a:t>s</a:t>
            </a:r>
            <a:r>
              <a:rPr lang="en-GB" sz="1600" dirty="0" smtClean="0">
                <a:solidFill>
                  <a:schemeClr val="tx1">
                    <a:lumMod val="85000"/>
                    <a:lumOff val="15000"/>
                  </a:schemeClr>
                </a:solidFill>
              </a:rPr>
              <a:t>)</a:t>
            </a:r>
            <a:endParaRPr sz="1600" dirty="0">
              <a:solidFill>
                <a:schemeClr val="tx1">
                  <a:lumMod val="85000"/>
                  <a:lumOff val="15000"/>
                </a:schemeClr>
              </a:solidFill>
            </a:endParaRPr>
          </a:p>
          <a:p>
            <a:pPr marL="171450" indent="-171450">
              <a:buFont typeface="Lucida Grande"/>
              <a:buChar char="-"/>
              <a:defRPr sz="1400">
                <a:solidFill>
                  <a:srgbClr val="FF0000"/>
                </a:solidFill>
              </a:defRPr>
            </a:pPr>
            <a:r>
              <a:rPr sz="1600" dirty="0">
                <a:solidFill>
                  <a:schemeClr val="tx1">
                    <a:lumMod val="85000"/>
                    <a:lumOff val="15000"/>
                  </a:schemeClr>
                </a:solidFill>
              </a:rPr>
              <a:t>the prison (</a:t>
            </a:r>
            <a:r>
              <a:rPr sz="1600" i="1" dirty="0">
                <a:solidFill>
                  <a:schemeClr val="tx1">
                    <a:lumMod val="85000"/>
                    <a:lumOff val="15000"/>
                  </a:schemeClr>
                </a:solidFill>
              </a:rPr>
              <a:t>dynamic security</a:t>
            </a:r>
            <a:r>
              <a:rPr sz="1600" dirty="0">
                <a:solidFill>
                  <a:schemeClr val="tx1">
                    <a:lumMod val="85000"/>
                    <a:lumOff val="15000"/>
                  </a:schemeClr>
                </a:solidFill>
              </a:rPr>
              <a:t>)</a:t>
            </a:r>
          </a:p>
          <a:p>
            <a:pPr marL="171450" indent="-171450">
              <a:buFont typeface="Lucida Grande"/>
              <a:buChar char="-"/>
              <a:defRPr sz="1400">
                <a:solidFill>
                  <a:srgbClr val="FF0000"/>
                </a:solidFill>
              </a:defRPr>
            </a:pPr>
            <a:r>
              <a:rPr sz="1600" dirty="0" smtClean="0">
                <a:solidFill>
                  <a:schemeClr val="tx1">
                    <a:lumMod val="85000"/>
                    <a:lumOff val="15000"/>
                  </a:schemeClr>
                </a:solidFill>
              </a:rPr>
              <a:t>police </a:t>
            </a:r>
            <a:endParaRPr sz="1600" dirty="0">
              <a:solidFill>
                <a:schemeClr val="tx1">
                  <a:lumMod val="85000"/>
                  <a:lumOff val="15000"/>
                </a:schemeClr>
              </a:solidFill>
            </a:endParaRPr>
          </a:p>
          <a:p>
            <a:pPr marL="171450" indent="-171450">
              <a:buFont typeface="Lucida Grande"/>
              <a:buChar char="-"/>
              <a:defRPr sz="1400">
                <a:solidFill>
                  <a:srgbClr val="FF0000"/>
                </a:solidFill>
              </a:defRPr>
            </a:pPr>
            <a:r>
              <a:rPr sz="1600" dirty="0" smtClean="0">
                <a:solidFill>
                  <a:schemeClr val="tx1">
                    <a:lumMod val="85000"/>
                    <a:lumOff val="15000"/>
                  </a:schemeClr>
                </a:solidFill>
              </a:rPr>
              <a:t>government</a:t>
            </a:r>
            <a:endParaRPr sz="1600" dirty="0">
              <a:solidFill>
                <a:schemeClr val="tx1">
                  <a:lumMod val="85000"/>
                  <a:lumOff val="15000"/>
                </a:schemeClr>
              </a:solidFill>
            </a:endParaRPr>
          </a:p>
          <a:p>
            <a:pPr marL="171450" indent="-171450">
              <a:buFont typeface="Lucida Grande"/>
              <a:buChar char="-"/>
              <a:defRPr sz="1400">
                <a:solidFill>
                  <a:srgbClr val="FF0000"/>
                </a:solidFill>
              </a:defRPr>
            </a:pPr>
            <a:r>
              <a:rPr sz="1600" dirty="0" smtClean="0">
                <a:solidFill>
                  <a:schemeClr val="tx1">
                    <a:lumMod val="85000"/>
                    <a:lumOff val="15000"/>
                  </a:schemeClr>
                </a:solidFill>
              </a:rPr>
              <a:t>sectors </a:t>
            </a:r>
            <a:r>
              <a:rPr sz="1600" dirty="0">
                <a:solidFill>
                  <a:schemeClr val="tx1">
                    <a:lumMod val="85000"/>
                    <a:lumOff val="15000"/>
                  </a:schemeClr>
                </a:solidFill>
              </a:rPr>
              <a:t>of health and mental health protection</a:t>
            </a:r>
          </a:p>
          <a:p>
            <a:pPr marL="171450" indent="-171450">
              <a:buFont typeface="Lucida Grande"/>
              <a:buChar char="-"/>
              <a:defRPr sz="1400">
                <a:solidFill>
                  <a:srgbClr val="FF0000"/>
                </a:solidFill>
              </a:defRPr>
            </a:pPr>
            <a:r>
              <a:rPr sz="1600" dirty="0" smtClean="0">
                <a:solidFill>
                  <a:schemeClr val="tx1">
                    <a:lumMod val="85000"/>
                    <a:lumOff val="15000"/>
                  </a:schemeClr>
                </a:solidFill>
              </a:rPr>
              <a:t>schools</a:t>
            </a:r>
            <a:r>
              <a:rPr lang="en-GB" sz="1600" dirty="0" smtClean="0">
                <a:solidFill>
                  <a:schemeClr val="tx1">
                    <a:lumMod val="85000"/>
                    <a:lumOff val="15000"/>
                  </a:schemeClr>
                </a:solidFill>
              </a:rPr>
              <a:t> </a:t>
            </a:r>
          </a:p>
          <a:p>
            <a:pPr marL="171450" indent="-171450">
              <a:buFont typeface="Lucida Grande"/>
              <a:buChar char="-"/>
              <a:defRPr sz="1400">
                <a:solidFill>
                  <a:srgbClr val="FF0000"/>
                </a:solidFill>
              </a:defRPr>
            </a:pPr>
            <a:r>
              <a:rPr lang="en-GB" sz="1600" dirty="0">
                <a:solidFill>
                  <a:schemeClr val="tx1">
                    <a:lumMod val="85000"/>
                    <a:lumOff val="15000"/>
                  </a:schemeClr>
                </a:solidFill>
              </a:rPr>
              <a:t>the taxpayer (</a:t>
            </a:r>
            <a:r>
              <a:rPr lang="en-GB" sz="1600" i="1" dirty="0">
                <a:solidFill>
                  <a:schemeClr val="tx1">
                    <a:lumMod val="85000"/>
                    <a:lumOff val="15000"/>
                  </a:schemeClr>
                </a:solidFill>
              </a:rPr>
              <a:t>reducing reoffending / trans-generational offending</a:t>
            </a:r>
            <a:r>
              <a:rPr lang="en-GB" sz="1600" dirty="0" smtClean="0">
                <a:solidFill>
                  <a:schemeClr val="tx1">
                    <a:lumMod val="85000"/>
                    <a:lumOff val="15000"/>
                  </a:schemeClr>
                </a:solidFill>
              </a:rPr>
              <a:t>)</a:t>
            </a:r>
          </a:p>
          <a:p>
            <a:pPr marL="171450" indent="-171450">
              <a:buFont typeface="Lucida Grande"/>
              <a:buChar char="-"/>
              <a:defRPr sz="1400">
                <a:solidFill>
                  <a:srgbClr val="FF0000"/>
                </a:solidFill>
              </a:defRPr>
            </a:pPr>
            <a:r>
              <a:rPr sz="1600" dirty="0" smtClean="0">
                <a:solidFill>
                  <a:schemeClr val="tx1">
                    <a:lumMod val="85000"/>
                    <a:lumOff val="15000"/>
                  </a:schemeClr>
                </a:solidFill>
              </a:rPr>
              <a:t>the EU</a:t>
            </a:r>
            <a:r>
              <a:rPr lang="en-GB" sz="1600" dirty="0" smtClean="0">
                <a:solidFill>
                  <a:schemeClr val="tx1">
                    <a:lumMod val="85000"/>
                    <a:lumOff val="15000"/>
                  </a:schemeClr>
                </a:solidFill>
              </a:rPr>
              <a:t> and its Member States</a:t>
            </a:r>
            <a:endParaRPr sz="1600" dirty="0">
              <a:solidFill>
                <a:schemeClr val="tx1">
                  <a:lumMod val="85000"/>
                  <a:lumOff val="15000"/>
                </a:scheme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Shape 383"/>
          <p:cNvSpPr/>
          <p:nvPr/>
        </p:nvSpPr>
        <p:spPr>
          <a:xfrm>
            <a:off x="5029200" y="44381"/>
            <a:ext cx="4114800" cy="27699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solidFill>
                  <a:srgbClr val="FFFFFF"/>
                </a:solidFill>
              </a:defRPr>
            </a:lvl1pPr>
          </a:lstStyle>
          <a:p>
            <a:r>
              <a:t>Children of Prisoners Europe</a:t>
            </a:r>
          </a:p>
        </p:txBody>
      </p:sp>
      <p:sp>
        <p:nvSpPr>
          <p:cNvPr id="384" name="Shape 384"/>
          <p:cNvSpPr>
            <a:spLocks noGrp="1"/>
          </p:cNvSpPr>
          <p:nvPr>
            <p:ph type="title"/>
          </p:nvPr>
        </p:nvSpPr>
        <p:spPr>
          <a:xfrm>
            <a:off x="457200" y="605023"/>
            <a:ext cx="8229600" cy="547899"/>
          </a:xfrm>
          <a:prstGeom prst="rect">
            <a:avLst/>
          </a:prstGeom>
        </p:spPr>
        <p:txBody>
          <a:bodyPr>
            <a:normAutofit fontScale="90000"/>
          </a:bodyPr>
          <a:lstStyle>
            <a:lvl1pPr defTabSz="868680">
              <a:defRPr sz="3040" spc="-95"/>
            </a:lvl1pPr>
          </a:lstStyle>
          <a:p>
            <a:r>
              <a:t>Where does the COPE network span?</a:t>
            </a:r>
          </a:p>
        </p:txBody>
      </p:sp>
      <p:pic>
        <p:nvPicPr>
          <p:cNvPr id="385" name="image22.png"/>
          <p:cNvPicPr>
            <a:picLocks noChangeAspect="1"/>
          </p:cNvPicPr>
          <p:nvPr/>
        </p:nvPicPr>
        <p:blipFill>
          <a:blip r:embed="rId3">
            <a:extLst/>
          </a:blip>
          <a:srcRect t="3263" b="3263"/>
          <a:stretch>
            <a:fillRect/>
          </a:stretch>
        </p:blipFill>
        <p:spPr>
          <a:xfrm>
            <a:off x="467543" y="1628801"/>
            <a:ext cx="4441827" cy="4954588"/>
          </a:xfrm>
          <a:prstGeom prst="rect">
            <a:avLst/>
          </a:prstGeom>
          <a:ln w="12700">
            <a:miter lim="400000"/>
          </a:ln>
        </p:spPr>
      </p:pic>
      <p:sp>
        <p:nvSpPr>
          <p:cNvPr id="386" name="Shape 386"/>
          <p:cNvSpPr/>
          <p:nvPr/>
        </p:nvSpPr>
        <p:spPr>
          <a:xfrm>
            <a:off x="1804391" y="3383073"/>
            <a:ext cx="119064" cy="119062"/>
          </a:xfrm>
          <a:prstGeom prst="ellipse">
            <a:avLst/>
          </a:prstGeom>
          <a:solidFill>
            <a:srgbClr val="FFFFFF"/>
          </a:solidFill>
          <a:ln w="26425">
            <a:solidFill>
              <a:srgbClr val="000000"/>
            </a:solidFill>
          </a:ln>
        </p:spPr>
        <p:txBody>
          <a:bodyPr lIns="45719" rIns="45719" anchor="ctr"/>
          <a:lstStyle/>
          <a:p>
            <a:pPr algn="ctr">
              <a:defRPr>
                <a:solidFill>
                  <a:srgbClr val="FFFFFF"/>
                </a:solidFill>
              </a:defRPr>
            </a:pPr>
            <a:endParaRPr/>
          </a:p>
        </p:txBody>
      </p:sp>
      <p:sp>
        <p:nvSpPr>
          <p:cNvPr id="387" name="Shape 387"/>
          <p:cNvSpPr/>
          <p:nvPr/>
        </p:nvSpPr>
        <p:spPr>
          <a:xfrm>
            <a:off x="1863924" y="3803202"/>
            <a:ext cx="119065" cy="119062"/>
          </a:xfrm>
          <a:prstGeom prst="ellipse">
            <a:avLst/>
          </a:prstGeom>
          <a:solidFill>
            <a:srgbClr val="FFFFFF"/>
          </a:solidFill>
          <a:ln w="26425">
            <a:solidFill>
              <a:srgbClr val="000000"/>
            </a:solidFill>
          </a:ln>
        </p:spPr>
        <p:txBody>
          <a:bodyPr lIns="45719" rIns="45719" anchor="ctr"/>
          <a:lstStyle/>
          <a:p>
            <a:pPr algn="ctr">
              <a:defRPr>
                <a:solidFill>
                  <a:srgbClr val="FFFFFF"/>
                </a:solidFill>
              </a:defRPr>
            </a:pPr>
            <a:endParaRPr/>
          </a:p>
        </p:txBody>
      </p:sp>
      <p:sp>
        <p:nvSpPr>
          <p:cNvPr id="388" name="Shape 388"/>
          <p:cNvSpPr/>
          <p:nvPr/>
        </p:nvSpPr>
        <p:spPr>
          <a:xfrm>
            <a:off x="1556376" y="3442604"/>
            <a:ext cx="119064" cy="119063"/>
          </a:xfrm>
          <a:prstGeom prst="ellipse">
            <a:avLst/>
          </a:prstGeom>
          <a:solidFill>
            <a:srgbClr val="FFFFFF"/>
          </a:solidFill>
          <a:ln w="26425">
            <a:solidFill>
              <a:srgbClr val="000000"/>
            </a:solidFill>
          </a:ln>
        </p:spPr>
        <p:txBody>
          <a:bodyPr lIns="45719" rIns="45719" anchor="ctr"/>
          <a:lstStyle/>
          <a:p>
            <a:pPr algn="ctr">
              <a:defRPr>
                <a:solidFill>
                  <a:srgbClr val="FFFFFF"/>
                </a:solidFill>
              </a:defRPr>
            </a:pPr>
            <a:endParaRPr/>
          </a:p>
        </p:txBody>
      </p:sp>
      <p:sp>
        <p:nvSpPr>
          <p:cNvPr id="389" name="Shape 389"/>
          <p:cNvSpPr/>
          <p:nvPr/>
        </p:nvSpPr>
        <p:spPr>
          <a:xfrm>
            <a:off x="1332967" y="3743672"/>
            <a:ext cx="119064" cy="119062"/>
          </a:xfrm>
          <a:prstGeom prst="ellipse">
            <a:avLst/>
          </a:prstGeom>
          <a:solidFill>
            <a:srgbClr val="FFFFFF"/>
          </a:solidFill>
          <a:ln w="26425">
            <a:solidFill>
              <a:srgbClr val="000000"/>
            </a:solidFill>
          </a:ln>
        </p:spPr>
        <p:txBody>
          <a:bodyPr lIns="45719" rIns="45719" anchor="ctr"/>
          <a:lstStyle/>
          <a:p>
            <a:pPr algn="ctr">
              <a:defRPr>
                <a:solidFill>
                  <a:srgbClr val="FFFFFF"/>
                </a:solidFill>
              </a:defRPr>
            </a:pPr>
            <a:endParaRPr/>
          </a:p>
        </p:txBody>
      </p:sp>
      <p:sp>
        <p:nvSpPr>
          <p:cNvPr id="390" name="Shape 390"/>
          <p:cNvSpPr/>
          <p:nvPr/>
        </p:nvSpPr>
        <p:spPr>
          <a:xfrm>
            <a:off x="2789691" y="3134072"/>
            <a:ext cx="119064" cy="119062"/>
          </a:xfrm>
          <a:prstGeom prst="ellipse">
            <a:avLst/>
          </a:prstGeom>
          <a:solidFill>
            <a:srgbClr val="FFFFFF"/>
          </a:solidFill>
          <a:ln w="26425">
            <a:solidFill>
              <a:srgbClr val="000000"/>
            </a:solidFill>
          </a:ln>
        </p:spPr>
        <p:txBody>
          <a:bodyPr lIns="45719" rIns="45719" anchor="ctr"/>
          <a:lstStyle/>
          <a:p>
            <a:pPr algn="ctr">
              <a:defRPr>
                <a:solidFill>
                  <a:srgbClr val="FFFFFF"/>
                </a:solidFill>
              </a:defRPr>
            </a:pPr>
            <a:endParaRPr/>
          </a:p>
        </p:txBody>
      </p:sp>
      <p:sp>
        <p:nvSpPr>
          <p:cNvPr id="391" name="Shape 391"/>
          <p:cNvSpPr/>
          <p:nvPr/>
        </p:nvSpPr>
        <p:spPr>
          <a:xfrm>
            <a:off x="3244145" y="3442604"/>
            <a:ext cx="119064" cy="119063"/>
          </a:xfrm>
          <a:prstGeom prst="ellipse">
            <a:avLst/>
          </a:prstGeom>
          <a:solidFill>
            <a:srgbClr val="FFFFFF"/>
          </a:solidFill>
          <a:ln w="26425">
            <a:solidFill>
              <a:srgbClr val="000000"/>
            </a:solidFill>
          </a:ln>
        </p:spPr>
        <p:txBody>
          <a:bodyPr lIns="45719" rIns="45719" anchor="ctr"/>
          <a:lstStyle/>
          <a:p>
            <a:pPr algn="ctr">
              <a:defRPr>
                <a:solidFill>
                  <a:srgbClr val="FFFFFF"/>
                </a:solidFill>
              </a:defRPr>
            </a:pPr>
            <a:endParaRPr/>
          </a:p>
        </p:txBody>
      </p:sp>
      <p:sp>
        <p:nvSpPr>
          <p:cNvPr id="392" name="Shape 392"/>
          <p:cNvSpPr/>
          <p:nvPr/>
        </p:nvSpPr>
        <p:spPr>
          <a:xfrm>
            <a:off x="4014384" y="2736897"/>
            <a:ext cx="119065" cy="119062"/>
          </a:xfrm>
          <a:prstGeom prst="ellipse">
            <a:avLst/>
          </a:prstGeom>
          <a:solidFill>
            <a:srgbClr val="FFFFFF"/>
          </a:solidFill>
          <a:ln w="26425">
            <a:solidFill>
              <a:srgbClr val="000000"/>
            </a:solidFill>
          </a:ln>
        </p:spPr>
        <p:txBody>
          <a:bodyPr lIns="45719" rIns="45719" anchor="ctr"/>
          <a:lstStyle/>
          <a:p>
            <a:pPr algn="ctr">
              <a:defRPr>
                <a:solidFill>
                  <a:srgbClr val="FFFFFF"/>
                </a:solidFill>
              </a:defRPr>
            </a:pPr>
            <a:endParaRPr/>
          </a:p>
        </p:txBody>
      </p:sp>
      <p:sp>
        <p:nvSpPr>
          <p:cNvPr id="393" name="Shape 393"/>
          <p:cNvSpPr/>
          <p:nvPr/>
        </p:nvSpPr>
        <p:spPr>
          <a:xfrm>
            <a:off x="2849223" y="4083783"/>
            <a:ext cx="119064" cy="119062"/>
          </a:xfrm>
          <a:prstGeom prst="ellipse">
            <a:avLst/>
          </a:prstGeom>
          <a:solidFill>
            <a:srgbClr val="FFFFFF"/>
          </a:solidFill>
          <a:ln w="26425">
            <a:solidFill>
              <a:srgbClr val="000000"/>
            </a:solidFill>
          </a:ln>
        </p:spPr>
        <p:txBody>
          <a:bodyPr lIns="45719" rIns="45719" anchor="ctr"/>
          <a:lstStyle/>
          <a:p>
            <a:pPr algn="ctr">
              <a:defRPr>
                <a:solidFill>
                  <a:srgbClr val="FFFFFF"/>
                </a:solidFill>
              </a:defRPr>
            </a:pPr>
            <a:endParaRPr/>
          </a:p>
        </p:txBody>
      </p:sp>
      <p:sp>
        <p:nvSpPr>
          <p:cNvPr id="394" name="Shape 394"/>
          <p:cNvSpPr/>
          <p:nvPr/>
        </p:nvSpPr>
        <p:spPr>
          <a:xfrm>
            <a:off x="2177839" y="4143314"/>
            <a:ext cx="119064" cy="119062"/>
          </a:xfrm>
          <a:prstGeom prst="ellipse">
            <a:avLst/>
          </a:prstGeom>
          <a:solidFill>
            <a:srgbClr val="FFFFFF"/>
          </a:solidFill>
          <a:ln w="26425">
            <a:solidFill>
              <a:srgbClr val="000000"/>
            </a:solidFill>
          </a:ln>
        </p:spPr>
        <p:txBody>
          <a:bodyPr lIns="45719" rIns="45719" anchor="ctr"/>
          <a:lstStyle/>
          <a:p>
            <a:pPr algn="ctr">
              <a:defRPr>
                <a:solidFill>
                  <a:srgbClr val="FFFFFF"/>
                </a:solidFill>
              </a:defRPr>
            </a:pPr>
            <a:endParaRPr/>
          </a:p>
        </p:txBody>
      </p:sp>
      <p:sp>
        <p:nvSpPr>
          <p:cNvPr id="395" name="Shape 395"/>
          <p:cNvSpPr/>
          <p:nvPr/>
        </p:nvSpPr>
        <p:spPr>
          <a:xfrm>
            <a:off x="2438489" y="4143314"/>
            <a:ext cx="119064" cy="119062"/>
          </a:xfrm>
          <a:prstGeom prst="ellipse">
            <a:avLst/>
          </a:prstGeom>
          <a:solidFill>
            <a:srgbClr val="FFFFFF"/>
          </a:solidFill>
          <a:ln w="26425">
            <a:solidFill>
              <a:srgbClr val="000000"/>
            </a:solidFill>
          </a:ln>
        </p:spPr>
        <p:txBody>
          <a:bodyPr lIns="45719" rIns="45719" anchor="ctr"/>
          <a:lstStyle/>
          <a:p>
            <a:pPr algn="ctr">
              <a:defRPr>
                <a:solidFill>
                  <a:srgbClr val="FFFFFF"/>
                </a:solidFill>
              </a:defRPr>
            </a:pPr>
            <a:endParaRPr/>
          </a:p>
        </p:txBody>
      </p:sp>
      <p:sp>
        <p:nvSpPr>
          <p:cNvPr id="396" name="Shape 396"/>
          <p:cNvSpPr/>
          <p:nvPr/>
        </p:nvSpPr>
        <p:spPr>
          <a:xfrm>
            <a:off x="2482467" y="4442789"/>
            <a:ext cx="54491" cy="59532"/>
          </a:xfrm>
          <a:prstGeom prst="ellipse">
            <a:avLst/>
          </a:prstGeom>
          <a:solidFill>
            <a:srgbClr val="FFFFFF"/>
          </a:solidFill>
          <a:ln w="26425">
            <a:solidFill>
              <a:srgbClr val="000000"/>
            </a:solidFill>
          </a:ln>
        </p:spPr>
        <p:txBody>
          <a:bodyPr lIns="45719" rIns="45719" anchor="ctr"/>
          <a:lstStyle/>
          <a:p>
            <a:pPr algn="ctr">
              <a:defRPr>
                <a:solidFill>
                  <a:srgbClr val="FFFFFF"/>
                </a:solidFill>
              </a:defRPr>
            </a:pPr>
            <a:endParaRPr/>
          </a:p>
        </p:txBody>
      </p:sp>
      <p:sp>
        <p:nvSpPr>
          <p:cNvPr id="397" name="Shape 397"/>
          <p:cNvSpPr/>
          <p:nvPr/>
        </p:nvSpPr>
        <p:spPr>
          <a:xfrm>
            <a:off x="2058776" y="4502321"/>
            <a:ext cx="119065" cy="119062"/>
          </a:xfrm>
          <a:prstGeom prst="ellipse">
            <a:avLst/>
          </a:prstGeom>
          <a:solidFill>
            <a:srgbClr val="FFFFFF"/>
          </a:solidFill>
          <a:ln w="26425">
            <a:solidFill>
              <a:srgbClr val="000000"/>
            </a:solidFill>
          </a:ln>
        </p:spPr>
        <p:txBody>
          <a:bodyPr lIns="45719" rIns="45719" anchor="ctr"/>
          <a:lstStyle/>
          <a:p>
            <a:pPr algn="ctr">
              <a:defRPr>
                <a:solidFill>
                  <a:srgbClr val="FFFFFF"/>
                </a:solidFill>
              </a:defRPr>
            </a:pPr>
            <a:endParaRPr/>
          </a:p>
        </p:txBody>
      </p:sp>
      <p:sp>
        <p:nvSpPr>
          <p:cNvPr id="398" name="Shape 398"/>
          <p:cNvSpPr/>
          <p:nvPr/>
        </p:nvSpPr>
        <p:spPr>
          <a:xfrm>
            <a:off x="666581" y="5396126"/>
            <a:ext cx="119064" cy="119062"/>
          </a:xfrm>
          <a:prstGeom prst="ellipse">
            <a:avLst/>
          </a:prstGeom>
          <a:solidFill>
            <a:srgbClr val="FFFFFF"/>
          </a:solidFill>
          <a:ln w="26425">
            <a:solidFill>
              <a:srgbClr val="000000"/>
            </a:solidFill>
          </a:ln>
        </p:spPr>
        <p:txBody>
          <a:bodyPr lIns="45719" rIns="45719" anchor="ctr"/>
          <a:lstStyle/>
          <a:p>
            <a:pPr algn="ctr">
              <a:defRPr>
                <a:solidFill>
                  <a:srgbClr val="FFFFFF"/>
                </a:solidFill>
              </a:defRPr>
            </a:pPr>
            <a:endParaRPr/>
          </a:p>
        </p:txBody>
      </p:sp>
      <p:sp>
        <p:nvSpPr>
          <p:cNvPr id="399" name="Shape 399"/>
          <p:cNvSpPr/>
          <p:nvPr/>
        </p:nvSpPr>
        <p:spPr>
          <a:xfrm>
            <a:off x="2758669" y="5177823"/>
            <a:ext cx="119064" cy="119062"/>
          </a:xfrm>
          <a:prstGeom prst="ellipse">
            <a:avLst/>
          </a:prstGeom>
          <a:solidFill>
            <a:srgbClr val="FFFFFF"/>
          </a:solidFill>
          <a:ln w="26425">
            <a:solidFill>
              <a:srgbClr val="000000"/>
            </a:solidFill>
          </a:ln>
        </p:spPr>
        <p:txBody>
          <a:bodyPr lIns="45719" rIns="45719" anchor="ctr"/>
          <a:lstStyle/>
          <a:p>
            <a:pPr algn="ctr">
              <a:defRPr>
                <a:solidFill>
                  <a:srgbClr val="FFFFFF"/>
                </a:solidFill>
              </a:defRPr>
            </a:pPr>
            <a:endParaRPr/>
          </a:p>
        </p:txBody>
      </p:sp>
      <p:sp>
        <p:nvSpPr>
          <p:cNvPr id="400" name="Shape 400"/>
          <p:cNvSpPr/>
          <p:nvPr/>
        </p:nvSpPr>
        <p:spPr>
          <a:xfrm>
            <a:off x="3234320" y="5317710"/>
            <a:ext cx="119065" cy="119062"/>
          </a:xfrm>
          <a:prstGeom prst="ellipse">
            <a:avLst/>
          </a:prstGeom>
          <a:solidFill>
            <a:srgbClr val="FFFFFF"/>
          </a:solidFill>
          <a:ln w="26425">
            <a:solidFill>
              <a:srgbClr val="000000"/>
            </a:solidFill>
          </a:ln>
        </p:spPr>
        <p:txBody>
          <a:bodyPr lIns="45719" rIns="45719" anchor="ctr"/>
          <a:lstStyle/>
          <a:p>
            <a:pPr algn="ctr">
              <a:defRPr>
                <a:solidFill>
                  <a:srgbClr val="FFFFFF"/>
                </a:solidFill>
              </a:defRPr>
            </a:pPr>
            <a:endParaRPr/>
          </a:p>
        </p:txBody>
      </p:sp>
      <p:sp>
        <p:nvSpPr>
          <p:cNvPr id="401" name="Shape 401"/>
          <p:cNvSpPr/>
          <p:nvPr/>
        </p:nvSpPr>
        <p:spPr>
          <a:xfrm>
            <a:off x="4133447" y="4934651"/>
            <a:ext cx="119064" cy="119062"/>
          </a:xfrm>
          <a:prstGeom prst="ellipse">
            <a:avLst/>
          </a:prstGeom>
          <a:solidFill>
            <a:srgbClr val="FFFFFF"/>
          </a:solidFill>
          <a:ln w="26425">
            <a:solidFill>
              <a:srgbClr val="000000"/>
            </a:solidFill>
          </a:ln>
        </p:spPr>
        <p:txBody>
          <a:bodyPr lIns="45719" rIns="45719" anchor="ctr"/>
          <a:lstStyle/>
          <a:p>
            <a:pPr algn="ctr">
              <a:defRPr>
                <a:solidFill>
                  <a:srgbClr val="FFFFFF"/>
                </a:solidFill>
              </a:defRPr>
            </a:pPr>
            <a:endParaRPr/>
          </a:p>
        </p:txBody>
      </p:sp>
      <p:sp>
        <p:nvSpPr>
          <p:cNvPr id="402" name="Shape 402"/>
          <p:cNvSpPr/>
          <p:nvPr/>
        </p:nvSpPr>
        <p:spPr>
          <a:xfrm>
            <a:off x="3565035" y="5027520"/>
            <a:ext cx="119064" cy="119062"/>
          </a:xfrm>
          <a:prstGeom prst="ellipse">
            <a:avLst/>
          </a:prstGeom>
          <a:solidFill>
            <a:srgbClr val="FFFFFF"/>
          </a:solidFill>
          <a:ln w="26425">
            <a:solidFill>
              <a:srgbClr val="000000"/>
            </a:solidFill>
          </a:ln>
        </p:spPr>
        <p:txBody>
          <a:bodyPr lIns="45719" rIns="45719" anchor="ctr"/>
          <a:lstStyle/>
          <a:p>
            <a:pPr algn="ctr">
              <a:defRPr>
                <a:solidFill>
                  <a:srgbClr val="FFFFFF"/>
                </a:solidFill>
              </a:defRPr>
            </a:pPr>
            <a:endParaRPr/>
          </a:p>
        </p:txBody>
      </p:sp>
      <p:sp>
        <p:nvSpPr>
          <p:cNvPr id="403" name="Shape 403"/>
          <p:cNvSpPr/>
          <p:nvPr/>
        </p:nvSpPr>
        <p:spPr>
          <a:xfrm>
            <a:off x="3184613" y="4338567"/>
            <a:ext cx="119064" cy="119062"/>
          </a:xfrm>
          <a:prstGeom prst="ellipse">
            <a:avLst/>
          </a:prstGeom>
          <a:solidFill>
            <a:srgbClr val="FFFFFF"/>
          </a:solidFill>
          <a:ln w="26425">
            <a:solidFill>
              <a:srgbClr val="000000"/>
            </a:solidFill>
          </a:ln>
        </p:spPr>
        <p:txBody>
          <a:bodyPr lIns="45719" rIns="45719" anchor="ctr"/>
          <a:lstStyle/>
          <a:p>
            <a:pPr algn="ctr">
              <a:defRPr>
                <a:solidFill>
                  <a:srgbClr val="FFFFFF"/>
                </a:solidFill>
              </a:defRPr>
            </a:pPr>
            <a:endParaRPr/>
          </a:p>
        </p:txBody>
      </p:sp>
      <p:sp>
        <p:nvSpPr>
          <p:cNvPr id="404" name="Shape 404"/>
          <p:cNvSpPr/>
          <p:nvPr/>
        </p:nvSpPr>
        <p:spPr>
          <a:xfrm>
            <a:off x="4682504" y="6133713"/>
            <a:ext cx="119064" cy="119062"/>
          </a:xfrm>
          <a:prstGeom prst="ellipse">
            <a:avLst/>
          </a:prstGeom>
          <a:solidFill>
            <a:srgbClr val="FFFFFF"/>
          </a:solidFill>
          <a:ln w="26425">
            <a:solidFill>
              <a:srgbClr val="000000"/>
            </a:solidFill>
          </a:ln>
        </p:spPr>
        <p:txBody>
          <a:bodyPr lIns="45719" rIns="45719" anchor="ctr"/>
          <a:lstStyle/>
          <a:p>
            <a:pPr algn="ctr">
              <a:defRPr>
                <a:solidFill>
                  <a:srgbClr val="FFFFFF"/>
                </a:solidFill>
              </a:defRPr>
            </a:pPr>
            <a:endParaRPr/>
          </a:p>
        </p:txBody>
      </p:sp>
      <p:sp>
        <p:nvSpPr>
          <p:cNvPr id="405" name="Shape 405"/>
          <p:cNvSpPr/>
          <p:nvPr/>
        </p:nvSpPr>
        <p:spPr>
          <a:xfrm>
            <a:off x="3895320" y="5890172"/>
            <a:ext cx="119064" cy="119062"/>
          </a:xfrm>
          <a:prstGeom prst="ellipse">
            <a:avLst/>
          </a:prstGeom>
          <a:solidFill>
            <a:srgbClr val="FFFFFF"/>
          </a:solidFill>
          <a:ln w="26425">
            <a:solidFill>
              <a:srgbClr val="000000"/>
            </a:solidFill>
          </a:ln>
        </p:spPr>
        <p:txBody>
          <a:bodyPr lIns="45719" rIns="45719" anchor="ctr"/>
          <a:lstStyle/>
          <a:p>
            <a:pPr algn="ctr">
              <a:defRPr>
                <a:solidFill>
                  <a:srgbClr val="FFFFFF"/>
                </a:solidFill>
              </a:defRPr>
            </a:pPr>
            <a:endParaRPr/>
          </a:p>
        </p:txBody>
      </p:sp>
      <p:sp>
        <p:nvSpPr>
          <p:cNvPr id="406" name="Shape 406"/>
          <p:cNvSpPr/>
          <p:nvPr/>
        </p:nvSpPr>
        <p:spPr>
          <a:xfrm>
            <a:off x="3080209" y="6495586"/>
            <a:ext cx="54491" cy="59532"/>
          </a:xfrm>
          <a:prstGeom prst="ellipse">
            <a:avLst/>
          </a:prstGeom>
          <a:solidFill>
            <a:srgbClr val="FFFFFF"/>
          </a:solidFill>
          <a:ln w="26425">
            <a:solidFill>
              <a:srgbClr val="000000"/>
            </a:solidFill>
          </a:ln>
        </p:spPr>
        <p:txBody>
          <a:bodyPr lIns="45719" rIns="45719" anchor="ctr"/>
          <a:lstStyle/>
          <a:p>
            <a:pPr algn="ctr">
              <a:defRPr>
                <a:solidFill>
                  <a:srgbClr val="FFFFFF"/>
                </a:solidFill>
              </a:defRPr>
            </a:pPr>
            <a:endParaRPr/>
          </a:p>
        </p:txBody>
      </p:sp>
      <p:sp>
        <p:nvSpPr>
          <p:cNvPr id="407" name="Shape 407"/>
          <p:cNvSpPr/>
          <p:nvPr/>
        </p:nvSpPr>
        <p:spPr>
          <a:xfrm>
            <a:off x="5299556" y="1628801"/>
            <a:ext cx="3158645" cy="452431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r>
              <a:rPr dirty="0"/>
              <a:t>• The only pan-European network</a:t>
            </a:r>
          </a:p>
          <a:p>
            <a:r>
              <a:rPr dirty="0"/>
              <a:t/>
            </a:r>
            <a:br>
              <a:rPr dirty="0"/>
            </a:br>
            <a:r>
              <a:rPr dirty="0"/>
              <a:t>• Members, partners or contacts in all EU </a:t>
            </a:r>
            <a:r>
              <a:rPr dirty="0" smtClean="0"/>
              <a:t>States</a:t>
            </a:r>
            <a:endParaRPr dirty="0"/>
          </a:p>
          <a:p>
            <a:endParaRPr dirty="0"/>
          </a:p>
          <a:p>
            <a:r>
              <a:rPr dirty="0"/>
              <a:t>• Active within prison-related, child rights and welfare fields</a:t>
            </a:r>
          </a:p>
          <a:p>
            <a:r>
              <a:rPr dirty="0"/>
              <a:t/>
            </a:r>
            <a:br>
              <a:rPr dirty="0"/>
            </a:br>
            <a:r>
              <a:rPr dirty="0"/>
              <a:t>• Awareness-raising and new ways of thinking, acting and </a:t>
            </a:r>
            <a:r>
              <a:rPr i="1" dirty="0"/>
              <a:t>inter</a:t>
            </a:r>
            <a:r>
              <a:rPr dirty="0"/>
              <a:t>acting</a:t>
            </a:r>
          </a:p>
          <a:p>
            <a:r>
              <a:rPr dirty="0"/>
              <a:t/>
            </a:r>
            <a:br>
              <a:rPr dirty="0"/>
            </a:br>
            <a:r>
              <a:rPr dirty="0"/>
              <a:t>• Foster cross-sphere collaboration (public and private agencies)</a:t>
            </a:r>
          </a:p>
        </p:txBody>
      </p:sp>
      <p:sp>
        <p:nvSpPr>
          <p:cNvPr id="408" name="Shape 408"/>
          <p:cNvSpPr/>
          <p:nvPr/>
        </p:nvSpPr>
        <p:spPr>
          <a:xfrm>
            <a:off x="2577676" y="4773783"/>
            <a:ext cx="119064" cy="119062"/>
          </a:xfrm>
          <a:prstGeom prst="ellipse">
            <a:avLst/>
          </a:prstGeom>
          <a:solidFill>
            <a:srgbClr val="FFFFFF"/>
          </a:solidFill>
          <a:ln w="26425">
            <a:solidFill>
              <a:srgbClr val="000000"/>
            </a:solidFill>
          </a:ln>
        </p:spPr>
        <p:txBody>
          <a:bodyPr lIns="45719" rIns="45719" anchor="ctr"/>
          <a:lstStyle/>
          <a:p>
            <a:pPr algn="ctr">
              <a:defRPr>
                <a:solidFill>
                  <a:srgbClr val="FFFFFF"/>
                </a:solidFill>
              </a:defRPr>
            </a:pPr>
            <a:endParaRPr/>
          </a:p>
        </p:txBody>
      </p:sp>
      <p:sp>
        <p:nvSpPr>
          <p:cNvPr id="409" name="Shape 409"/>
          <p:cNvSpPr/>
          <p:nvPr/>
        </p:nvSpPr>
        <p:spPr>
          <a:xfrm>
            <a:off x="3684099" y="4024251"/>
            <a:ext cx="119064" cy="119062"/>
          </a:xfrm>
          <a:prstGeom prst="ellipse">
            <a:avLst/>
          </a:prstGeom>
          <a:solidFill>
            <a:srgbClr val="FFFFFF"/>
          </a:solidFill>
          <a:ln w="26425">
            <a:solidFill>
              <a:srgbClr val="000000"/>
            </a:solidFill>
          </a:ln>
        </p:spPr>
        <p:txBody>
          <a:bodyPr lIns="45719" rIns="45719" anchor="ctr"/>
          <a:lstStyle/>
          <a:p>
            <a:pPr algn="ctr">
              <a:defRPr>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Shape 435"/>
          <p:cNvSpPr/>
          <p:nvPr/>
        </p:nvSpPr>
        <p:spPr>
          <a:xfrm>
            <a:off x="5029200" y="44381"/>
            <a:ext cx="4114800" cy="27699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solidFill>
                  <a:srgbClr val="FFFFFF"/>
                </a:solidFill>
              </a:defRPr>
            </a:lvl1pPr>
          </a:lstStyle>
          <a:p>
            <a:r>
              <a:t>Children of Prisoners Europe</a:t>
            </a:r>
          </a:p>
        </p:txBody>
      </p:sp>
      <p:sp>
        <p:nvSpPr>
          <p:cNvPr id="436" name="Shape 436"/>
          <p:cNvSpPr>
            <a:spLocks noGrp="1"/>
          </p:cNvSpPr>
          <p:nvPr>
            <p:ph type="title"/>
          </p:nvPr>
        </p:nvSpPr>
        <p:spPr>
          <a:xfrm>
            <a:off x="457200" y="605023"/>
            <a:ext cx="8229600" cy="547899"/>
          </a:xfrm>
          <a:prstGeom prst="rect">
            <a:avLst/>
          </a:prstGeom>
        </p:spPr>
        <p:txBody>
          <a:bodyPr>
            <a:normAutofit fontScale="90000"/>
          </a:bodyPr>
          <a:lstStyle>
            <a:lvl1pPr defTabSz="868680">
              <a:defRPr sz="3040" spc="-95"/>
            </a:lvl1pPr>
          </a:lstStyle>
          <a:p>
            <a:r>
              <a:t>COPE’s pyramid of priorities</a:t>
            </a:r>
          </a:p>
        </p:txBody>
      </p:sp>
      <p:graphicFrame>
        <p:nvGraphicFramePr>
          <p:cNvPr id="18" name="Diagramme 3"/>
          <p:cNvGraphicFramePr/>
          <p:nvPr>
            <p:extLst>
              <p:ext uri="{D42A27DB-BD31-4B8C-83A1-F6EECF244321}">
                <p14:modId xmlns:p14="http://schemas.microsoft.com/office/powerpoint/2010/main" val="1120509197"/>
              </p:ext>
            </p:extLst>
          </p:nvPr>
        </p:nvGraphicFramePr>
        <p:xfrm>
          <a:off x="1130301" y="1384300"/>
          <a:ext cx="6884988"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Curved Right Arrow 1"/>
          <p:cNvSpPr/>
          <p:nvPr/>
        </p:nvSpPr>
        <p:spPr>
          <a:xfrm>
            <a:off x="457203" y="1758462"/>
            <a:ext cx="1848336" cy="2891692"/>
          </a:xfrm>
          <a:prstGeom prst="curvedRightArrow">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3" name="Up Arrow 2"/>
          <p:cNvSpPr/>
          <p:nvPr/>
        </p:nvSpPr>
        <p:spPr>
          <a:xfrm rot="19458220">
            <a:off x="6730399" y="1617103"/>
            <a:ext cx="845876" cy="4131794"/>
          </a:xfrm>
          <a:prstGeom prst="upArrow">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Shape 454"/>
          <p:cNvSpPr/>
          <p:nvPr/>
        </p:nvSpPr>
        <p:spPr>
          <a:xfrm>
            <a:off x="5029200" y="44381"/>
            <a:ext cx="4114800" cy="27699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solidFill>
                  <a:srgbClr val="FFFFFF"/>
                </a:solidFill>
              </a:defRPr>
            </a:lvl1pPr>
          </a:lstStyle>
          <a:p>
            <a:r>
              <a:t>Children of Prisoners Europe</a:t>
            </a:r>
          </a:p>
        </p:txBody>
      </p:sp>
      <p:sp>
        <p:nvSpPr>
          <p:cNvPr id="455" name="Shape 455"/>
          <p:cNvSpPr>
            <a:spLocks noGrp="1"/>
          </p:cNvSpPr>
          <p:nvPr>
            <p:ph type="title"/>
          </p:nvPr>
        </p:nvSpPr>
        <p:spPr>
          <a:xfrm>
            <a:off x="457200" y="478022"/>
            <a:ext cx="8229600" cy="547899"/>
          </a:xfrm>
          <a:prstGeom prst="rect">
            <a:avLst/>
          </a:prstGeom>
        </p:spPr>
        <p:txBody>
          <a:bodyPr>
            <a:normAutofit fontScale="90000"/>
          </a:bodyPr>
          <a:lstStyle>
            <a:lvl1pPr defTabSz="868680">
              <a:defRPr sz="3040" spc="-95"/>
            </a:lvl1pPr>
          </a:lstStyle>
          <a:p>
            <a:r>
              <a:t>Promoting good practice</a:t>
            </a:r>
          </a:p>
        </p:txBody>
      </p:sp>
      <p:pic>
        <p:nvPicPr>
          <p:cNvPr id="456" name="image23.png"/>
          <p:cNvPicPr>
            <a:picLocks noChangeAspect="1"/>
          </p:cNvPicPr>
          <p:nvPr/>
        </p:nvPicPr>
        <p:blipFill>
          <a:blip r:embed="rId3">
            <a:extLst/>
          </a:blip>
          <a:stretch>
            <a:fillRect/>
          </a:stretch>
        </p:blipFill>
        <p:spPr>
          <a:xfrm>
            <a:off x="6430481" y="3770812"/>
            <a:ext cx="2163955" cy="2879802"/>
          </a:xfrm>
          <a:prstGeom prst="rect">
            <a:avLst/>
          </a:prstGeom>
          <a:ln w="12700">
            <a:miter lim="400000"/>
          </a:ln>
        </p:spPr>
      </p:pic>
      <p:pic>
        <p:nvPicPr>
          <p:cNvPr id="457" name="image24.png"/>
          <p:cNvPicPr>
            <a:picLocks noChangeAspect="1"/>
          </p:cNvPicPr>
          <p:nvPr/>
        </p:nvPicPr>
        <p:blipFill>
          <a:blip r:embed="rId4">
            <a:extLst/>
          </a:blip>
          <a:stretch>
            <a:fillRect/>
          </a:stretch>
        </p:blipFill>
        <p:spPr>
          <a:xfrm>
            <a:off x="5822263" y="1172076"/>
            <a:ext cx="2133863" cy="2383925"/>
          </a:xfrm>
          <a:prstGeom prst="rect">
            <a:avLst/>
          </a:prstGeom>
          <a:ln w="12700">
            <a:miter lim="400000"/>
          </a:ln>
        </p:spPr>
      </p:pic>
      <p:pic>
        <p:nvPicPr>
          <p:cNvPr id="458" name="image25.png"/>
          <p:cNvPicPr>
            <a:picLocks noChangeAspect="1"/>
          </p:cNvPicPr>
          <p:nvPr/>
        </p:nvPicPr>
        <p:blipFill>
          <a:blip r:embed="rId5">
            <a:extLst/>
          </a:blip>
          <a:stretch>
            <a:fillRect/>
          </a:stretch>
        </p:blipFill>
        <p:spPr>
          <a:xfrm>
            <a:off x="457201" y="3733275"/>
            <a:ext cx="1990436" cy="2815739"/>
          </a:xfrm>
          <a:prstGeom prst="rect">
            <a:avLst/>
          </a:prstGeom>
          <a:ln w="12700">
            <a:miter lim="400000"/>
          </a:ln>
        </p:spPr>
      </p:pic>
      <p:pic>
        <p:nvPicPr>
          <p:cNvPr id="459" name="image26.png"/>
          <p:cNvPicPr>
            <a:picLocks noChangeAspect="1"/>
          </p:cNvPicPr>
          <p:nvPr/>
        </p:nvPicPr>
        <p:blipFill>
          <a:blip r:embed="rId6">
            <a:extLst/>
          </a:blip>
          <a:stretch>
            <a:fillRect/>
          </a:stretch>
        </p:blipFill>
        <p:spPr>
          <a:xfrm>
            <a:off x="1011382" y="1286021"/>
            <a:ext cx="3285217" cy="2101705"/>
          </a:xfrm>
          <a:prstGeom prst="rect">
            <a:avLst/>
          </a:prstGeom>
          <a:ln w="12700">
            <a:miter lim="400000"/>
          </a:ln>
        </p:spPr>
      </p:pic>
      <p:pic>
        <p:nvPicPr>
          <p:cNvPr id="460" name="image27.jpeg" descr="*GPG 2014.jpg"/>
          <p:cNvPicPr>
            <a:picLocks noChangeAspect="1"/>
          </p:cNvPicPr>
          <p:nvPr/>
        </p:nvPicPr>
        <p:blipFill>
          <a:blip r:embed="rId7">
            <a:extLst/>
          </a:blip>
          <a:stretch>
            <a:fillRect/>
          </a:stretch>
        </p:blipFill>
        <p:spPr>
          <a:xfrm>
            <a:off x="3605875" y="3720013"/>
            <a:ext cx="1934067" cy="281573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Shape 471"/>
          <p:cNvSpPr/>
          <p:nvPr/>
        </p:nvSpPr>
        <p:spPr>
          <a:xfrm>
            <a:off x="5029200" y="44381"/>
            <a:ext cx="4114800" cy="27699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solidFill>
                  <a:srgbClr val="FFFFFF"/>
                </a:solidFill>
              </a:defRPr>
            </a:lvl1pPr>
          </a:lstStyle>
          <a:p>
            <a:r>
              <a:t>Children of Prisoners Europe</a:t>
            </a:r>
          </a:p>
        </p:txBody>
      </p:sp>
      <p:sp>
        <p:nvSpPr>
          <p:cNvPr id="472" name="Shape 472"/>
          <p:cNvSpPr>
            <a:spLocks noGrp="1"/>
          </p:cNvSpPr>
          <p:nvPr>
            <p:ph type="title"/>
          </p:nvPr>
        </p:nvSpPr>
        <p:spPr>
          <a:xfrm>
            <a:off x="457200" y="732023"/>
            <a:ext cx="8229600" cy="547899"/>
          </a:xfrm>
          <a:prstGeom prst="rect">
            <a:avLst/>
          </a:prstGeom>
        </p:spPr>
        <p:txBody>
          <a:bodyPr>
            <a:normAutofit fontScale="90000"/>
          </a:bodyPr>
          <a:lstStyle>
            <a:lvl1pPr defTabSz="868680">
              <a:defRPr sz="3040" spc="-95"/>
            </a:lvl1pPr>
          </a:lstStyle>
          <a:p>
            <a:r>
              <a:t>Ethical considerations</a:t>
            </a:r>
          </a:p>
        </p:txBody>
      </p:sp>
      <p:sp>
        <p:nvSpPr>
          <p:cNvPr id="473" name="Shape 473"/>
          <p:cNvSpPr/>
          <p:nvPr/>
        </p:nvSpPr>
        <p:spPr>
          <a:xfrm>
            <a:off x="1422400" y="5772836"/>
            <a:ext cx="7061200" cy="3693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i="1"/>
            </a:lvl1pPr>
          </a:lstStyle>
          <a:p>
            <a:r>
              <a:t>“Aligning oneself with a just cause does not guarantee just action.”</a:t>
            </a:r>
          </a:p>
        </p:txBody>
      </p:sp>
      <p:pic>
        <p:nvPicPr>
          <p:cNvPr id="474" name="image29.png" descr="crtež 1.pdf"/>
          <p:cNvPicPr>
            <a:picLocks noChangeAspect="1"/>
          </p:cNvPicPr>
          <p:nvPr/>
        </p:nvPicPr>
        <p:blipFill>
          <a:blip r:embed="rId3">
            <a:extLst/>
          </a:blip>
          <a:srcRect t="7289" b="10861"/>
          <a:stretch>
            <a:fillRect/>
          </a:stretch>
        </p:blipFill>
        <p:spPr>
          <a:xfrm>
            <a:off x="1422401" y="1615928"/>
            <a:ext cx="5855388" cy="381703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Shape 478"/>
          <p:cNvSpPr/>
          <p:nvPr/>
        </p:nvSpPr>
        <p:spPr>
          <a:xfrm>
            <a:off x="5029200" y="44381"/>
            <a:ext cx="4114800" cy="27699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solidFill>
                  <a:srgbClr val="FFFFFF"/>
                </a:solidFill>
              </a:defRPr>
            </a:lvl1pPr>
          </a:lstStyle>
          <a:p>
            <a:r>
              <a:t>Children of Prisoners Europe</a:t>
            </a:r>
          </a:p>
        </p:txBody>
      </p:sp>
      <p:sp>
        <p:nvSpPr>
          <p:cNvPr id="479" name="Shape 479"/>
          <p:cNvSpPr>
            <a:spLocks noGrp="1"/>
          </p:cNvSpPr>
          <p:nvPr>
            <p:ph type="title"/>
          </p:nvPr>
        </p:nvSpPr>
        <p:spPr>
          <a:prstGeom prst="rect">
            <a:avLst/>
          </a:prstGeom>
        </p:spPr>
        <p:txBody>
          <a:bodyPr/>
          <a:lstStyle/>
          <a:p>
            <a:r>
              <a:t>Children of prisoners… in Europe</a:t>
            </a:r>
          </a:p>
        </p:txBody>
      </p:sp>
      <p:sp>
        <p:nvSpPr>
          <p:cNvPr id="480" name="Shape 480"/>
          <p:cNvSpPr>
            <a:spLocks noGrp="1"/>
          </p:cNvSpPr>
          <p:nvPr>
            <p:ph type="body" idx="1"/>
          </p:nvPr>
        </p:nvSpPr>
        <p:spPr>
          <a:xfrm>
            <a:off x="646546" y="1783291"/>
            <a:ext cx="7873999" cy="4580467"/>
          </a:xfrm>
          <a:prstGeom prst="rect">
            <a:avLst/>
          </a:prstGeom>
        </p:spPr>
        <p:txBody>
          <a:bodyPr>
            <a:noAutofit/>
          </a:bodyPr>
          <a:lstStyle/>
          <a:p>
            <a:pPr marL="0" indent="0">
              <a:spcBef>
                <a:spcPts val="300"/>
              </a:spcBef>
              <a:buSzTx/>
              <a:buNone/>
              <a:defRPr sz="1400" b="1"/>
            </a:pPr>
            <a:r>
              <a:rPr sz="1500" dirty="0"/>
              <a:t>1989</a:t>
            </a:r>
            <a:r>
              <a:rPr sz="1500" b="0" dirty="0"/>
              <a:t> UN Convention on the Rights of the Child (Article 9, separation)</a:t>
            </a:r>
          </a:p>
          <a:p>
            <a:pPr marL="0" indent="0">
              <a:spcBef>
                <a:spcPts val="300"/>
              </a:spcBef>
              <a:buSzTx/>
              <a:buNone/>
              <a:defRPr sz="1400" b="1"/>
            </a:pPr>
            <a:r>
              <a:rPr sz="1500" dirty="0"/>
              <a:t>2000</a:t>
            </a:r>
            <a:r>
              <a:rPr sz="1500" b="0" dirty="0"/>
              <a:t> European Network for Children of Imprisoned Parents (Eurochips) founded</a:t>
            </a:r>
          </a:p>
          <a:p>
            <a:pPr marL="0" indent="0">
              <a:spcBef>
                <a:spcPts val="300"/>
              </a:spcBef>
              <a:buSzTx/>
              <a:buNone/>
              <a:defRPr sz="1400" b="1"/>
            </a:pPr>
            <a:r>
              <a:rPr sz="1500" dirty="0"/>
              <a:t>2006</a:t>
            </a:r>
            <a:r>
              <a:rPr sz="1500" b="0" dirty="0"/>
              <a:t> First pan-European conference on issue</a:t>
            </a:r>
          </a:p>
          <a:p>
            <a:pPr marL="0" indent="0">
              <a:spcBef>
                <a:spcPts val="300"/>
              </a:spcBef>
              <a:buSzTx/>
              <a:buNone/>
              <a:defRPr sz="1400" b="1"/>
            </a:pPr>
            <a:r>
              <a:rPr sz="1500" dirty="0"/>
              <a:t>2008</a:t>
            </a:r>
            <a:r>
              <a:rPr sz="1500" b="0" dirty="0"/>
              <a:t> EP motion for resolution on impact of parental imprisonment</a:t>
            </a:r>
          </a:p>
          <a:p>
            <a:pPr marL="0" indent="0">
              <a:spcBef>
                <a:spcPts val="300"/>
              </a:spcBef>
              <a:buSzTx/>
              <a:buNone/>
              <a:defRPr sz="1400" b="1"/>
            </a:pPr>
            <a:r>
              <a:rPr sz="1500" dirty="0"/>
              <a:t>2009 </a:t>
            </a:r>
            <a:r>
              <a:rPr sz="1500" b="0" dirty="0"/>
              <a:t>1st EU-funded transnational project on </a:t>
            </a:r>
            <a:r>
              <a:rPr sz="1500" b="0" i="1" dirty="0"/>
              <a:t>rights</a:t>
            </a:r>
            <a:r>
              <a:rPr sz="1500" b="0" dirty="0"/>
              <a:t> of children of prisoners</a:t>
            </a:r>
          </a:p>
          <a:p>
            <a:pPr marL="0" indent="0">
              <a:spcBef>
                <a:spcPts val="300"/>
              </a:spcBef>
              <a:buSzTx/>
              <a:buNone/>
              <a:defRPr sz="1400" b="1"/>
            </a:pPr>
            <a:r>
              <a:rPr sz="1500" dirty="0"/>
              <a:t>2010</a:t>
            </a:r>
            <a:r>
              <a:rPr sz="1500" b="0" dirty="0"/>
              <a:t> 1st EU-funded transnational project </a:t>
            </a:r>
            <a:r>
              <a:rPr sz="1500" b="0" i="1" dirty="0"/>
              <a:t>with</a:t>
            </a:r>
            <a:r>
              <a:rPr sz="1500" b="0" dirty="0"/>
              <a:t> children of prisoners (n=987) on </a:t>
            </a:r>
            <a:r>
              <a:rPr sz="1500" b="0" i="1" dirty="0"/>
              <a:t>needs</a:t>
            </a:r>
          </a:p>
          <a:p>
            <a:pPr marL="0" indent="0">
              <a:spcBef>
                <a:spcPts val="300"/>
              </a:spcBef>
              <a:buSzTx/>
              <a:buNone/>
              <a:defRPr sz="1400" b="1"/>
            </a:pPr>
            <a:r>
              <a:rPr sz="1500" dirty="0"/>
              <a:t>2011</a:t>
            </a:r>
            <a:r>
              <a:rPr sz="1500" b="0" dirty="0"/>
              <a:t> UN Day of General Discussion</a:t>
            </a:r>
          </a:p>
          <a:p>
            <a:pPr marL="0" indent="0">
              <a:spcBef>
                <a:spcPts val="300"/>
              </a:spcBef>
              <a:buSzTx/>
              <a:buNone/>
              <a:defRPr sz="1400" b="1"/>
            </a:pPr>
            <a:r>
              <a:rPr sz="1500" dirty="0"/>
              <a:t>2013</a:t>
            </a:r>
            <a:r>
              <a:rPr sz="1500" b="0" dirty="0"/>
              <a:t> </a:t>
            </a:r>
            <a:r>
              <a:rPr sz="1500" dirty="0"/>
              <a:t>EU</a:t>
            </a:r>
            <a:r>
              <a:rPr sz="1500" b="0" dirty="0"/>
              <a:t> &amp; UNICEF lists of “vulnerable children”</a:t>
            </a:r>
          </a:p>
          <a:p>
            <a:pPr marL="0" indent="0">
              <a:spcBef>
                <a:spcPts val="300"/>
              </a:spcBef>
              <a:buSzTx/>
              <a:buNone/>
              <a:defRPr sz="1400" b="1"/>
            </a:pPr>
            <a:r>
              <a:rPr sz="1500" dirty="0"/>
              <a:t>2014</a:t>
            </a:r>
            <a:r>
              <a:rPr sz="1500" b="0" dirty="0"/>
              <a:t> </a:t>
            </a:r>
            <a:r>
              <a:rPr sz="1500" dirty="0"/>
              <a:t>European Parliament </a:t>
            </a:r>
            <a:r>
              <a:rPr sz="1500" b="0" dirty="0"/>
              <a:t>Resolution on the 25th anniversary of the UNCRC (Article 13)</a:t>
            </a:r>
          </a:p>
          <a:p>
            <a:pPr marL="0" indent="0">
              <a:spcBef>
                <a:spcPts val="300"/>
              </a:spcBef>
              <a:buSzTx/>
              <a:buNone/>
              <a:defRPr sz="1400" b="1"/>
            </a:pPr>
            <a:r>
              <a:rPr sz="1500" dirty="0"/>
              <a:t>2015 </a:t>
            </a:r>
            <a:r>
              <a:rPr sz="1500" b="0" dirty="0"/>
              <a:t>Written Response from Commissioner for Justice, </a:t>
            </a:r>
            <a:r>
              <a:rPr sz="1500" dirty="0"/>
              <a:t>European Commission</a:t>
            </a:r>
          </a:p>
          <a:p>
            <a:pPr marL="0" indent="0">
              <a:spcBef>
                <a:spcPts val="300"/>
              </a:spcBef>
              <a:buSzTx/>
              <a:buNone/>
              <a:defRPr sz="1400" b="1"/>
            </a:pPr>
            <a:r>
              <a:rPr sz="1500" dirty="0"/>
              <a:t>2016</a:t>
            </a:r>
            <a:r>
              <a:rPr sz="1500" b="0" dirty="0"/>
              <a:t> </a:t>
            </a:r>
            <a:r>
              <a:rPr sz="1500" dirty="0"/>
              <a:t>Council of Europe </a:t>
            </a:r>
            <a:r>
              <a:rPr sz="1500" b="0" dirty="0"/>
              <a:t>Strategy on the Rights of the Child (2016-2021)</a:t>
            </a:r>
          </a:p>
          <a:p>
            <a:pPr marL="0" indent="0">
              <a:spcBef>
                <a:spcPts val="300"/>
              </a:spcBef>
              <a:buSzTx/>
              <a:buNone/>
              <a:defRPr sz="1400" b="1"/>
            </a:pPr>
            <a:r>
              <a:rPr sz="1500" dirty="0"/>
              <a:t>2016 European Parliament </a:t>
            </a:r>
            <a:r>
              <a:rPr sz="1500" b="0" dirty="0"/>
              <a:t>Written Declaration on children of imprisoned parents</a:t>
            </a:r>
          </a:p>
          <a:p>
            <a:pPr marL="0" indent="0">
              <a:spcBef>
                <a:spcPts val="300"/>
              </a:spcBef>
              <a:buSzTx/>
              <a:buNone/>
              <a:defRPr sz="1400" b="1"/>
            </a:pPr>
            <a:r>
              <a:rPr sz="1500" dirty="0"/>
              <a:t>2017 </a:t>
            </a:r>
            <a:r>
              <a:rPr sz="1500" b="0" dirty="0"/>
              <a:t>…</a:t>
            </a:r>
            <a:r>
              <a:rPr sz="1500" dirty="0"/>
              <a:t> </a:t>
            </a:r>
            <a:r>
              <a:rPr sz="1500" b="0" dirty="0"/>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Shape 484"/>
          <p:cNvSpPr/>
          <p:nvPr/>
        </p:nvSpPr>
        <p:spPr>
          <a:xfrm>
            <a:off x="5029200" y="44381"/>
            <a:ext cx="4114800" cy="27699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solidFill>
                  <a:srgbClr val="FFFFFF"/>
                </a:solidFill>
              </a:defRPr>
            </a:lvl1pPr>
          </a:lstStyle>
          <a:p>
            <a:r>
              <a:t>Children of Prisoners Europe</a:t>
            </a:r>
          </a:p>
        </p:txBody>
      </p:sp>
      <p:sp>
        <p:nvSpPr>
          <p:cNvPr id="485" name="Shape 485"/>
          <p:cNvSpPr>
            <a:spLocks noGrp="1"/>
          </p:cNvSpPr>
          <p:nvPr>
            <p:ph type="title"/>
          </p:nvPr>
        </p:nvSpPr>
        <p:spPr>
          <a:prstGeom prst="rect">
            <a:avLst/>
          </a:prstGeom>
        </p:spPr>
        <p:txBody>
          <a:bodyPr/>
          <a:lstStyle/>
          <a:p>
            <a:r>
              <a:t>Looking forward…</a:t>
            </a:r>
          </a:p>
        </p:txBody>
      </p:sp>
      <p:sp>
        <p:nvSpPr>
          <p:cNvPr id="486" name="Shape 486"/>
          <p:cNvSpPr/>
          <p:nvPr/>
        </p:nvSpPr>
        <p:spPr>
          <a:xfrm>
            <a:off x="1225407" y="2240072"/>
            <a:ext cx="4752163" cy="193294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92500" lnSpcReduction="20000"/>
          </a:bodyPr>
          <a:lstStyle/>
          <a:p>
            <a:pPr marL="342900" indent="-342900">
              <a:lnSpc>
                <a:spcPct val="200000"/>
              </a:lnSpc>
              <a:buSzPct val="100000"/>
              <a:buFont typeface="Arial"/>
              <a:buChar char="•"/>
              <a:defRPr sz="2400" spc="-100">
                <a:solidFill>
                  <a:srgbClr val="404040"/>
                </a:solidFill>
                <a:latin typeface="+mn-lt"/>
                <a:ea typeface="+mn-ea"/>
                <a:cs typeface="+mn-cs"/>
                <a:sym typeface="Helvetica"/>
              </a:defRPr>
            </a:pPr>
            <a:r>
              <a:t>Council of Europe</a:t>
            </a:r>
            <a:endParaRPr sz="4000">
              <a:solidFill>
                <a:srgbClr val="1F497D"/>
              </a:solidFill>
            </a:endParaRPr>
          </a:p>
          <a:p>
            <a:pPr marL="342900" indent="-342900">
              <a:lnSpc>
                <a:spcPct val="200000"/>
              </a:lnSpc>
              <a:buSzPct val="100000"/>
              <a:buFont typeface="Arial"/>
              <a:buChar char="•"/>
              <a:defRPr sz="2400" spc="-100">
                <a:solidFill>
                  <a:srgbClr val="404040"/>
                </a:solidFill>
                <a:latin typeface="+mn-lt"/>
                <a:ea typeface="+mn-ea"/>
                <a:cs typeface="+mn-cs"/>
                <a:sym typeface="Helvetica"/>
              </a:defRPr>
            </a:pPr>
            <a:r>
              <a:t>United Nations</a:t>
            </a:r>
            <a:endParaRPr sz="4000">
              <a:solidFill>
                <a:srgbClr val="1F497D"/>
              </a:solidFill>
            </a:endParaRPr>
          </a:p>
          <a:p>
            <a:pPr marL="342900" indent="-342900">
              <a:lnSpc>
                <a:spcPct val="200000"/>
              </a:lnSpc>
              <a:buSzPct val="100000"/>
              <a:buFont typeface="Arial"/>
              <a:buChar char="•"/>
              <a:defRPr sz="2400" spc="-100">
                <a:solidFill>
                  <a:srgbClr val="404040"/>
                </a:solidFill>
                <a:latin typeface="+mn-lt"/>
                <a:ea typeface="+mn-ea"/>
                <a:cs typeface="+mn-cs"/>
                <a:sym typeface="Helvetica"/>
              </a:defRPr>
            </a:pPr>
            <a:r>
              <a:t>European Union</a:t>
            </a:r>
          </a:p>
        </p:txBody>
      </p:sp>
      <p:sp>
        <p:nvSpPr>
          <p:cNvPr id="487" name="Shape 487"/>
          <p:cNvSpPr/>
          <p:nvPr/>
        </p:nvSpPr>
        <p:spPr>
          <a:xfrm>
            <a:off x="783881" y="2226548"/>
            <a:ext cx="3543155" cy="8780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moveTo>
                  <a:pt x="669" y="2700"/>
                </a:moveTo>
                <a:lnTo>
                  <a:pt x="669" y="18900"/>
                </a:lnTo>
                <a:lnTo>
                  <a:pt x="20931" y="18900"/>
                </a:lnTo>
                <a:lnTo>
                  <a:pt x="20931" y="2700"/>
                </a:lnTo>
                <a:close/>
              </a:path>
            </a:pathLst>
          </a:custGeom>
          <a:gradFill>
            <a:gsLst>
              <a:gs pos="0">
                <a:srgbClr val="2C6CB8"/>
              </a:gs>
              <a:gs pos="34000">
                <a:srgbClr val="306CB3"/>
              </a:gs>
              <a:gs pos="70000">
                <a:srgbClr val="3679C9"/>
              </a:gs>
              <a:gs pos="100000">
                <a:schemeClr val="accent1"/>
              </a:gs>
            </a:gsLst>
            <a:path path="circle">
              <a:fillToRect l="37721" t="-19636" r="62278" b="119636"/>
            </a:path>
          </a:gradFill>
          <a:ln>
            <a:solidFill>
              <a:schemeClr val="accent1"/>
            </a:solidFill>
          </a:ln>
          <a:effectLst>
            <a:outerShdw blurRad="38100" dist="25400" dir="2700000" rotWithShape="0">
              <a:srgbClr val="000000">
                <a:alpha val="60000"/>
              </a:srgbClr>
            </a:outerShdw>
          </a:effectLst>
        </p:spPr>
        <p:txBody>
          <a:bodyPr lIns="45719" rIns="45719" anchor="ctr"/>
          <a:lstStyle/>
          <a:p>
            <a:pPr algn="ctr">
              <a:defRPr>
                <a:ln w="12699">
                  <a:solidFill>
                    <a:srgbClr val="000000"/>
                  </a:solidFill>
                </a:ln>
              </a:defRPr>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p:nvPr/>
        </p:nvSpPr>
        <p:spPr>
          <a:xfrm>
            <a:off x="5029200" y="44381"/>
            <a:ext cx="4114800" cy="27699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solidFill>
                  <a:srgbClr val="FFFFFF"/>
                </a:solidFill>
              </a:defRPr>
            </a:lvl1pPr>
          </a:lstStyle>
          <a:p>
            <a:r>
              <a:rPr lang="en-US" dirty="0"/>
              <a:t>Children of Prisoners Europe</a:t>
            </a:r>
          </a:p>
        </p:txBody>
      </p:sp>
      <p:sp>
        <p:nvSpPr>
          <p:cNvPr id="134" name="Shape 134"/>
          <p:cNvSpPr>
            <a:spLocks noGrp="1"/>
          </p:cNvSpPr>
          <p:nvPr>
            <p:ph type="title"/>
          </p:nvPr>
        </p:nvSpPr>
        <p:spPr>
          <a:prstGeom prst="rect">
            <a:avLst/>
          </a:prstGeom>
        </p:spPr>
        <p:txBody>
          <a:bodyPr/>
          <a:lstStyle/>
          <a:p>
            <a:r>
              <a:t>Structure</a:t>
            </a:r>
          </a:p>
        </p:txBody>
      </p:sp>
      <p:sp>
        <p:nvSpPr>
          <p:cNvPr id="135" name="Shape 135"/>
          <p:cNvSpPr>
            <a:spLocks noGrp="1"/>
          </p:cNvSpPr>
          <p:nvPr>
            <p:ph type="body" idx="1"/>
          </p:nvPr>
        </p:nvSpPr>
        <p:spPr>
          <a:xfrm>
            <a:off x="1338057" y="1896532"/>
            <a:ext cx="5585881" cy="4580468"/>
          </a:xfrm>
          <a:prstGeom prst="rect">
            <a:avLst/>
          </a:prstGeom>
        </p:spPr>
        <p:txBody>
          <a:bodyPr/>
          <a:lstStyle/>
          <a:p>
            <a:pPr>
              <a:spcBef>
                <a:spcPts val="600"/>
              </a:spcBef>
              <a:defRPr sz="2800"/>
            </a:pPr>
            <a:r>
              <a:rPr dirty="0"/>
              <a:t>The issue </a:t>
            </a:r>
          </a:p>
          <a:p>
            <a:pPr marL="1005839" lvl="3" indent="-182880">
              <a:spcBef>
                <a:spcPts val="400"/>
              </a:spcBef>
              <a:defRPr sz="2000"/>
            </a:pPr>
            <a:r>
              <a:rPr dirty="0"/>
              <a:t>The children’s needs</a:t>
            </a:r>
            <a:endParaRPr sz="1600" dirty="0"/>
          </a:p>
          <a:p>
            <a:pPr marL="1005839" lvl="3" indent="-182880">
              <a:spcBef>
                <a:spcPts val="400"/>
              </a:spcBef>
              <a:defRPr sz="2000"/>
            </a:pPr>
            <a:r>
              <a:rPr dirty="0"/>
              <a:t>The children’s rights</a:t>
            </a:r>
            <a:endParaRPr sz="1600" dirty="0"/>
          </a:p>
          <a:p>
            <a:pPr>
              <a:spcBef>
                <a:spcPts val="600"/>
              </a:spcBef>
              <a:defRPr sz="2800"/>
            </a:pPr>
            <a:r>
              <a:rPr dirty="0"/>
              <a:t>Influencing change</a:t>
            </a:r>
          </a:p>
          <a:p>
            <a:pPr marL="1005839" lvl="3" indent="-182880">
              <a:spcBef>
                <a:spcPts val="400"/>
              </a:spcBef>
              <a:defRPr sz="2000"/>
            </a:pPr>
            <a:r>
              <a:rPr dirty="0"/>
              <a:t>Framing</a:t>
            </a:r>
            <a:endParaRPr sz="1800" dirty="0"/>
          </a:p>
          <a:p>
            <a:pPr marL="1005839" lvl="3" indent="-182880">
              <a:spcBef>
                <a:spcPts val="400"/>
              </a:spcBef>
              <a:defRPr sz="1800"/>
            </a:pPr>
            <a:r>
              <a:rPr dirty="0"/>
              <a:t>What we do</a:t>
            </a:r>
            <a:endParaRPr sz="1600" dirty="0"/>
          </a:p>
          <a:p>
            <a:pPr>
              <a:spcBef>
                <a:spcPts val="600"/>
              </a:spcBef>
              <a:defRPr sz="2800"/>
            </a:pPr>
            <a:r>
              <a:rPr dirty="0"/>
              <a:t>Progress so far</a:t>
            </a:r>
          </a:p>
          <a:p>
            <a:pPr>
              <a:spcBef>
                <a:spcPts val="600"/>
              </a:spcBef>
              <a:defRPr sz="2800"/>
            </a:pPr>
            <a:r>
              <a:rPr dirty="0"/>
              <a:t>Looking forward…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Shape 491"/>
          <p:cNvSpPr/>
          <p:nvPr/>
        </p:nvSpPr>
        <p:spPr>
          <a:xfrm>
            <a:off x="5029200" y="44381"/>
            <a:ext cx="4114800" cy="27699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solidFill>
                  <a:srgbClr val="FFFFFF"/>
                </a:solidFill>
              </a:defRPr>
            </a:lvl1pPr>
          </a:lstStyle>
          <a:p>
            <a:r>
              <a:t>Children of Prisoners Europe</a:t>
            </a:r>
          </a:p>
        </p:txBody>
      </p:sp>
      <p:sp>
        <p:nvSpPr>
          <p:cNvPr id="492" name="Shape 492"/>
          <p:cNvSpPr>
            <a:spLocks noGrp="1"/>
          </p:cNvSpPr>
          <p:nvPr>
            <p:ph type="body" idx="1"/>
          </p:nvPr>
        </p:nvSpPr>
        <p:spPr>
          <a:xfrm>
            <a:off x="457200" y="2430386"/>
            <a:ext cx="8229600" cy="3183022"/>
          </a:xfrm>
          <a:prstGeom prst="rect">
            <a:avLst/>
          </a:prstGeom>
        </p:spPr>
        <p:txBody>
          <a:bodyPr/>
          <a:lstStyle/>
          <a:p>
            <a:pPr marL="0" indent="0" algn="ctr">
              <a:spcBef>
                <a:spcPts val="400"/>
              </a:spcBef>
              <a:buSzTx/>
              <a:buNone/>
              <a:defRPr sz="2000"/>
            </a:pPr>
            <a:r>
              <a:t>Council for Penological Co-Operation (PC-CP)</a:t>
            </a:r>
          </a:p>
          <a:p>
            <a:pPr marL="0" indent="0" algn="ctr">
              <a:spcBef>
                <a:spcPts val="400"/>
              </a:spcBef>
              <a:buSzTx/>
              <a:buNone/>
              <a:defRPr sz="2000"/>
            </a:pPr>
            <a:r>
              <a:t>+</a:t>
            </a:r>
          </a:p>
          <a:p>
            <a:pPr marL="0" indent="0" algn="ctr">
              <a:spcBef>
                <a:spcPts val="400"/>
              </a:spcBef>
              <a:buSzTx/>
              <a:buNone/>
              <a:defRPr sz="2000"/>
            </a:pPr>
            <a:r>
              <a:t>European Committee on Crime Problems (CDPC) </a:t>
            </a:r>
          </a:p>
          <a:p>
            <a:pPr marL="0" indent="0" algn="ctr">
              <a:buSzTx/>
              <a:buNone/>
              <a:defRPr sz="2000"/>
            </a:pPr>
            <a:endParaRPr/>
          </a:p>
          <a:p>
            <a:pPr marL="0" indent="0" algn="ctr">
              <a:buSzTx/>
              <a:buNone/>
              <a:defRPr sz="2000"/>
            </a:pPr>
            <a:endParaRPr/>
          </a:p>
          <a:p>
            <a:pPr marL="0" indent="0" algn="ctr">
              <a:spcBef>
                <a:spcPts val="400"/>
              </a:spcBef>
              <a:buSzTx/>
              <a:buNone/>
              <a:defRPr sz="2000" b="1"/>
            </a:pPr>
            <a:r>
              <a:t>Committee of Ministers Recommendation </a:t>
            </a:r>
          </a:p>
          <a:p>
            <a:pPr marL="0" indent="0" algn="ctr">
              <a:spcBef>
                <a:spcPts val="400"/>
              </a:spcBef>
              <a:buSzTx/>
              <a:buNone/>
              <a:defRPr sz="2000" b="1"/>
            </a:pPr>
            <a:r>
              <a:t>on children with imprisoned parents (2017)</a:t>
            </a:r>
          </a:p>
        </p:txBody>
      </p:sp>
      <p:sp>
        <p:nvSpPr>
          <p:cNvPr id="493" name="Shape 493"/>
          <p:cNvSpPr>
            <a:spLocks noGrp="1"/>
          </p:cNvSpPr>
          <p:nvPr>
            <p:ph type="title"/>
          </p:nvPr>
        </p:nvSpPr>
        <p:spPr>
          <a:prstGeom prst="rect">
            <a:avLst/>
          </a:prstGeom>
        </p:spPr>
        <p:txBody>
          <a:bodyPr/>
          <a:lstStyle/>
          <a:p>
            <a:r>
              <a:t>Looking forward…</a:t>
            </a:r>
          </a:p>
        </p:txBody>
      </p:sp>
      <p:sp>
        <p:nvSpPr>
          <p:cNvPr id="494" name="Shape 494"/>
          <p:cNvSpPr/>
          <p:nvPr/>
        </p:nvSpPr>
        <p:spPr>
          <a:xfrm>
            <a:off x="457201" y="1777527"/>
            <a:ext cx="4752163" cy="45974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a:bodyPr>
          <a:lstStyle>
            <a:lvl1pPr>
              <a:defRPr sz="2400" spc="-100">
                <a:solidFill>
                  <a:srgbClr val="1F497D"/>
                </a:solidFill>
                <a:latin typeface="+mn-lt"/>
                <a:ea typeface="+mn-ea"/>
                <a:cs typeface="+mn-cs"/>
                <a:sym typeface="Helvetica"/>
              </a:defRPr>
            </a:lvl1pPr>
          </a:lstStyle>
          <a:p>
            <a:r>
              <a:t>Council of Europe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Shape 498"/>
          <p:cNvSpPr/>
          <p:nvPr/>
        </p:nvSpPr>
        <p:spPr>
          <a:xfrm>
            <a:off x="5029200" y="44381"/>
            <a:ext cx="4114800" cy="27699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solidFill>
                  <a:srgbClr val="FFFFFF"/>
                </a:solidFill>
              </a:defRPr>
            </a:lvl1pPr>
          </a:lstStyle>
          <a:p>
            <a:r>
              <a:t>Children of Prisoners Europe</a:t>
            </a:r>
          </a:p>
        </p:txBody>
      </p:sp>
      <p:sp>
        <p:nvSpPr>
          <p:cNvPr id="499" name="Shape 499"/>
          <p:cNvSpPr>
            <a:spLocks noGrp="1"/>
          </p:cNvSpPr>
          <p:nvPr>
            <p:ph type="title"/>
          </p:nvPr>
        </p:nvSpPr>
        <p:spPr>
          <a:prstGeom prst="rect">
            <a:avLst/>
          </a:prstGeom>
        </p:spPr>
        <p:txBody>
          <a:bodyPr/>
          <a:lstStyle/>
          <a:p>
            <a:r>
              <a:t>Looking forward…</a:t>
            </a:r>
          </a:p>
        </p:txBody>
      </p:sp>
      <p:sp>
        <p:nvSpPr>
          <p:cNvPr id="500" name="Shape 500"/>
          <p:cNvSpPr/>
          <p:nvPr/>
        </p:nvSpPr>
        <p:spPr>
          <a:xfrm>
            <a:off x="1225407" y="2240072"/>
            <a:ext cx="4752163" cy="193294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92500" lnSpcReduction="20000"/>
          </a:bodyPr>
          <a:lstStyle/>
          <a:p>
            <a:pPr marL="342900" indent="-342900">
              <a:lnSpc>
                <a:spcPct val="200000"/>
              </a:lnSpc>
              <a:buSzPct val="100000"/>
              <a:buFont typeface="Arial"/>
              <a:buChar char="•"/>
              <a:defRPr sz="2400" spc="-100">
                <a:solidFill>
                  <a:srgbClr val="404040"/>
                </a:solidFill>
                <a:latin typeface="+mn-lt"/>
                <a:ea typeface="+mn-ea"/>
                <a:cs typeface="+mn-cs"/>
                <a:sym typeface="Helvetica"/>
              </a:defRPr>
            </a:pPr>
            <a:r>
              <a:t>Council of Europe</a:t>
            </a:r>
            <a:endParaRPr sz="4000">
              <a:solidFill>
                <a:srgbClr val="1F497D"/>
              </a:solidFill>
            </a:endParaRPr>
          </a:p>
          <a:p>
            <a:pPr marL="342900" indent="-342900">
              <a:lnSpc>
                <a:spcPct val="200000"/>
              </a:lnSpc>
              <a:buSzPct val="100000"/>
              <a:buFont typeface="Arial"/>
              <a:buChar char="•"/>
              <a:defRPr sz="2400" spc="-100">
                <a:solidFill>
                  <a:srgbClr val="404040"/>
                </a:solidFill>
                <a:latin typeface="+mn-lt"/>
                <a:ea typeface="+mn-ea"/>
                <a:cs typeface="+mn-cs"/>
                <a:sym typeface="Helvetica"/>
              </a:defRPr>
            </a:pPr>
            <a:r>
              <a:t>United Nations</a:t>
            </a:r>
            <a:endParaRPr sz="4000">
              <a:solidFill>
                <a:srgbClr val="1F497D"/>
              </a:solidFill>
            </a:endParaRPr>
          </a:p>
          <a:p>
            <a:pPr marL="342900" indent="-342900">
              <a:lnSpc>
                <a:spcPct val="200000"/>
              </a:lnSpc>
              <a:buSzPct val="100000"/>
              <a:buFont typeface="Arial"/>
              <a:buChar char="•"/>
              <a:defRPr sz="2400" spc="-100">
                <a:solidFill>
                  <a:srgbClr val="404040"/>
                </a:solidFill>
                <a:latin typeface="+mn-lt"/>
                <a:ea typeface="+mn-ea"/>
                <a:cs typeface="+mn-cs"/>
                <a:sym typeface="Helvetica"/>
              </a:defRPr>
            </a:pPr>
            <a:r>
              <a:t>European Union</a:t>
            </a:r>
          </a:p>
        </p:txBody>
      </p:sp>
      <p:sp>
        <p:nvSpPr>
          <p:cNvPr id="501" name="Shape 501"/>
          <p:cNvSpPr/>
          <p:nvPr/>
        </p:nvSpPr>
        <p:spPr>
          <a:xfrm>
            <a:off x="783881" y="2901640"/>
            <a:ext cx="3543155" cy="8780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moveTo>
                  <a:pt x="669" y="2700"/>
                </a:moveTo>
                <a:lnTo>
                  <a:pt x="669" y="18900"/>
                </a:lnTo>
                <a:lnTo>
                  <a:pt x="20931" y="18900"/>
                </a:lnTo>
                <a:lnTo>
                  <a:pt x="20931" y="2700"/>
                </a:lnTo>
                <a:close/>
              </a:path>
            </a:pathLst>
          </a:custGeom>
          <a:gradFill>
            <a:gsLst>
              <a:gs pos="0">
                <a:srgbClr val="2C6CB8"/>
              </a:gs>
              <a:gs pos="34000">
                <a:srgbClr val="306CB3"/>
              </a:gs>
              <a:gs pos="70000">
                <a:srgbClr val="3679C9"/>
              </a:gs>
              <a:gs pos="100000">
                <a:schemeClr val="accent1"/>
              </a:gs>
            </a:gsLst>
            <a:path path="circle">
              <a:fillToRect l="37721" t="-19636" r="62278" b="119636"/>
            </a:path>
          </a:gradFill>
          <a:ln>
            <a:solidFill>
              <a:schemeClr val="accent1"/>
            </a:solidFill>
          </a:ln>
          <a:effectLst>
            <a:outerShdw blurRad="38100" dist="25400" dir="2700000" rotWithShape="0">
              <a:srgbClr val="000000">
                <a:alpha val="60000"/>
              </a:srgbClr>
            </a:outerShdw>
          </a:effectLst>
        </p:spPr>
        <p:txBody>
          <a:bodyPr lIns="45719" rIns="45719" anchor="ctr"/>
          <a:lstStyle/>
          <a:p>
            <a:pPr algn="ctr">
              <a:defRPr>
                <a:ln w="12699">
                  <a:solidFill>
                    <a:srgbClr val="000000"/>
                  </a:solidFill>
                </a:ln>
              </a:defRPr>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Shape 505"/>
          <p:cNvSpPr/>
          <p:nvPr/>
        </p:nvSpPr>
        <p:spPr>
          <a:xfrm>
            <a:off x="5029200" y="44381"/>
            <a:ext cx="4114800" cy="27699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solidFill>
                  <a:srgbClr val="FFFFFF"/>
                </a:solidFill>
              </a:defRPr>
            </a:lvl1pPr>
          </a:lstStyle>
          <a:p>
            <a:r>
              <a:t>Children of Prisoners Europe</a:t>
            </a:r>
          </a:p>
        </p:txBody>
      </p:sp>
      <p:sp>
        <p:nvSpPr>
          <p:cNvPr id="506" name="Shape 506"/>
          <p:cNvSpPr>
            <a:spLocks noGrp="1"/>
          </p:cNvSpPr>
          <p:nvPr>
            <p:ph type="body" idx="1"/>
          </p:nvPr>
        </p:nvSpPr>
        <p:spPr>
          <a:xfrm>
            <a:off x="457200" y="2430386"/>
            <a:ext cx="8229600" cy="3183022"/>
          </a:xfrm>
          <a:prstGeom prst="rect">
            <a:avLst/>
          </a:prstGeom>
        </p:spPr>
        <p:txBody>
          <a:bodyPr/>
          <a:lstStyle/>
          <a:p>
            <a:pPr marL="0" indent="0" algn="ctr">
              <a:lnSpc>
                <a:spcPct val="90000"/>
              </a:lnSpc>
              <a:spcBef>
                <a:spcPts val="400"/>
              </a:spcBef>
              <a:buSzTx/>
              <a:buNone/>
              <a:defRPr sz="2000" b="1"/>
            </a:pPr>
            <a:r>
              <a:rPr dirty="0"/>
              <a:t>Intersessional </a:t>
            </a:r>
            <a:r>
              <a:rPr lang="en-GB" dirty="0" smtClean="0"/>
              <a:t>B</a:t>
            </a:r>
            <a:r>
              <a:rPr dirty="0" smtClean="0"/>
              <a:t>riefing </a:t>
            </a:r>
            <a:r>
              <a:rPr dirty="0"/>
              <a:t>for States</a:t>
            </a:r>
          </a:p>
          <a:p>
            <a:pPr marL="0" indent="0" algn="ctr">
              <a:lnSpc>
                <a:spcPct val="90000"/>
              </a:lnSpc>
              <a:spcBef>
                <a:spcPts val="400"/>
              </a:spcBef>
              <a:buSzTx/>
              <a:buNone/>
              <a:defRPr sz="2000" b="1"/>
            </a:pPr>
            <a:r>
              <a:rPr dirty="0"/>
              <a:t>1 February 2017</a:t>
            </a:r>
          </a:p>
          <a:p>
            <a:pPr marL="0" indent="0" algn="ctr">
              <a:lnSpc>
                <a:spcPct val="90000"/>
              </a:lnSpc>
              <a:buSzTx/>
              <a:buNone/>
              <a:defRPr sz="2000"/>
            </a:pPr>
            <a:endParaRPr dirty="0"/>
          </a:p>
          <a:p>
            <a:pPr>
              <a:lnSpc>
                <a:spcPct val="90000"/>
              </a:lnSpc>
              <a:spcBef>
                <a:spcPts val="400"/>
              </a:spcBef>
              <a:defRPr sz="2000"/>
            </a:pPr>
            <a:r>
              <a:rPr dirty="0"/>
              <a:t>Memorandum of Understanding (Italian example)</a:t>
            </a:r>
          </a:p>
          <a:p>
            <a:pPr>
              <a:lnSpc>
                <a:spcPct val="90000"/>
              </a:lnSpc>
              <a:spcBef>
                <a:spcPts val="400"/>
              </a:spcBef>
              <a:defRPr sz="2000"/>
            </a:pPr>
            <a:r>
              <a:rPr dirty="0"/>
              <a:t>Chair of the UN Committee on the Rights of the Child</a:t>
            </a:r>
          </a:p>
          <a:p>
            <a:pPr>
              <a:lnSpc>
                <a:spcPct val="90000"/>
              </a:lnSpc>
              <a:defRPr sz="2000" b="1"/>
            </a:pPr>
            <a:endParaRPr dirty="0"/>
          </a:p>
          <a:p>
            <a:pPr marL="0" indent="0" algn="ctr">
              <a:lnSpc>
                <a:spcPct val="90000"/>
              </a:lnSpc>
              <a:spcBef>
                <a:spcPts val="400"/>
              </a:spcBef>
              <a:buSzTx/>
              <a:buNone/>
              <a:defRPr sz="2000" b="1"/>
            </a:pPr>
            <a:r>
              <a:rPr dirty="0"/>
              <a:t>Handbook on Children with Incarcerated Parents</a:t>
            </a:r>
          </a:p>
          <a:p>
            <a:pPr marL="0" indent="0" algn="ctr">
              <a:lnSpc>
                <a:spcPct val="90000"/>
              </a:lnSpc>
              <a:buSzTx/>
              <a:buNone/>
              <a:defRPr sz="2000"/>
            </a:pPr>
            <a:endParaRPr dirty="0"/>
          </a:p>
          <a:p>
            <a:pPr>
              <a:lnSpc>
                <a:spcPct val="90000"/>
              </a:lnSpc>
              <a:spcBef>
                <a:spcPts val="400"/>
              </a:spcBef>
              <a:defRPr sz="2000"/>
            </a:pPr>
            <a:r>
              <a:rPr dirty="0"/>
              <a:t>UNODC, UNICEF &amp; OHCHR joint handbook</a:t>
            </a:r>
          </a:p>
        </p:txBody>
      </p:sp>
      <p:sp>
        <p:nvSpPr>
          <p:cNvPr id="507" name="Shape 507"/>
          <p:cNvSpPr>
            <a:spLocks noGrp="1"/>
          </p:cNvSpPr>
          <p:nvPr>
            <p:ph type="title"/>
          </p:nvPr>
        </p:nvSpPr>
        <p:spPr>
          <a:prstGeom prst="rect">
            <a:avLst/>
          </a:prstGeom>
        </p:spPr>
        <p:txBody>
          <a:bodyPr/>
          <a:lstStyle/>
          <a:p>
            <a:r>
              <a:t>Looking forward…</a:t>
            </a:r>
          </a:p>
        </p:txBody>
      </p:sp>
      <p:sp>
        <p:nvSpPr>
          <p:cNvPr id="508" name="Shape 508"/>
          <p:cNvSpPr/>
          <p:nvPr/>
        </p:nvSpPr>
        <p:spPr>
          <a:xfrm>
            <a:off x="457201" y="1777527"/>
            <a:ext cx="4752163" cy="45974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a:bodyPr>
          <a:lstStyle>
            <a:lvl1pPr>
              <a:defRPr sz="2400" spc="-100">
                <a:solidFill>
                  <a:srgbClr val="1F497D"/>
                </a:solidFill>
                <a:latin typeface="+mn-lt"/>
                <a:ea typeface="+mn-ea"/>
                <a:cs typeface="+mn-cs"/>
                <a:sym typeface="Helvetica"/>
              </a:defRPr>
            </a:lvl1pPr>
          </a:lstStyle>
          <a:p>
            <a:r>
              <a:t>United Nations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Shape 512"/>
          <p:cNvSpPr/>
          <p:nvPr/>
        </p:nvSpPr>
        <p:spPr>
          <a:xfrm>
            <a:off x="5029200" y="44381"/>
            <a:ext cx="4114800" cy="27699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solidFill>
                  <a:srgbClr val="FFFFFF"/>
                </a:solidFill>
              </a:defRPr>
            </a:lvl1pPr>
          </a:lstStyle>
          <a:p>
            <a:r>
              <a:t>Children of Prisoners Europe</a:t>
            </a:r>
          </a:p>
        </p:txBody>
      </p:sp>
      <p:sp>
        <p:nvSpPr>
          <p:cNvPr id="513" name="Shape 513"/>
          <p:cNvSpPr>
            <a:spLocks noGrp="1"/>
          </p:cNvSpPr>
          <p:nvPr>
            <p:ph type="title"/>
          </p:nvPr>
        </p:nvSpPr>
        <p:spPr>
          <a:prstGeom prst="rect">
            <a:avLst/>
          </a:prstGeom>
        </p:spPr>
        <p:txBody>
          <a:bodyPr/>
          <a:lstStyle/>
          <a:p>
            <a:r>
              <a:t>Looking forward…</a:t>
            </a:r>
          </a:p>
        </p:txBody>
      </p:sp>
      <p:sp>
        <p:nvSpPr>
          <p:cNvPr id="514" name="Shape 514"/>
          <p:cNvSpPr/>
          <p:nvPr/>
        </p:nvSpPr>
        <p:spPr>
          <a:xfrm>
            <a:off x="1225407" y="2240072"/>
            <a:ext cx="4752163" cy="193294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92500" lnSpcReduction="20000"/>
          </a:bodyPr>
          <a:lstStyle/>
          <a:p>
            <a:pPr marL="342900" indent="-342900">
              <a:lnSpc>
                <a:spcPct val="200000"/>
              </a:lnSpc>
              <a:buSzPct val="100000"/>
              <a:buFont typeface="Arial"/>
              <a:buChar char="•"/>
              <a:defRPr sz="2400" spc="-100">
                <a:solidFill>
                  <a:srgbClr val="404040"/>
                </a:solidFill>
                <a:latin typeface="+mn-lt"/>
                <a:ea typeface="+mn-ea"/>
                <a:cs typeface="+mn-cs"/>
                <a:sym typeface="Helvetica"/>
              </a:defRPr>
            </a:pPr>
            <a:r>
              <a:t>Council of Europe</a:t>
            </a:r>
            <a:endParaRPr sz="4000">
              <a:solidFill>
                <a:srgbClr val="1F497D"/>
              </a:solidFill>
            </a:endParaRPr>
          </a:p>
          <a:p>
            <a:pPr marL="342900" indent="-342900">
              <a:lnSpc>
                <a:spcPct val="200000"/>
              </a:lnSpc>
              <a:buSzPct val="100000"/>
              <a:buFont typeface="Arial"/>
              <a:buChar char="•"/>
              <a:defRPr sz="2400" spc="-100">
                <a:solidFill>
                  <a:srgbClr val="404040"/>
                </a:solidFill>
                <a:latin typeface="+mn-lt"/>
                <a:ea typeface="+mn-ea"/>
                <a:cs typeface="+mn-cs"/>
                <a:sym typeface="Helvetica"/>
              </a:defRPr>
            </a:pPr>
            <a:r>
              <a:t>United Nations</a:t>
            </a:r>
            <a:endParaRPr sz="4000">
              <a:solidFill>
                <a:srgbClr val="1F497D"/>
              </a:solidFill>
            </a:endParaRPr>
          </a:p>
          <a:p>
            <a:pPr marL="342900" indent="-342900">
              <a:lnSpc>
                <a:spcPct val="200000"/>
              </a:lnSpc>
              <a:buSzPct val="100000"/>
              <a:buFont typeface="Arial"/>
              <a:buChar char="•"/>
              <a:defRPr sz="2400" spc="-100">
                <a:solidFill>
                  <a:srgbClr val="404040"/>
                </a:solidFill>
                <a:latin typeface="+mn-lt"/>
                <a:ea typeface="+mn-ea"/>
                <a:cs typeface="+mn-cs"/>
                <a:sym typeface="Helvetica"/>
              </a:defRPr>
            </a:pPr>
            <a:r>
              <a:t>European Union</a:t>
            </a:r>
          </a:p>
        </p:txBody>
      </p:sp>
      <p:sp>
        <p:nvSpPr>
          <p:cNvPr id="515" name="Shape 515"/>
          <p:cNvSpPr/>
          <p:nvPr/>
        </p:nvSpPr>
        <p:spPr>
          <a:xfrm>
            <a:off x="783881" y="3538823"/>
            <a:ext cx="3543155" cy="8780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moveTo>
                  <a:pt x="669" y="2700"/>
                </a:moveTo>
                <a:lnTo>
                  <a:pt x="669" y="18900"/>
                </a:lnTo>
                <a:lnTo>
                  <a:pt x="20931" y="18900"/>
                </a:lnTo>
                <a:lnTo>
                  <a:pt x="20931" y="2700"/>
                </a:lnTo>
                <a:close/>
              </a:path>
            </a:pathLst>
          </a:custGeom>
          <a:gradFill>
            <a:gsLst>
              <a:gs pos="0">
                <a:srgbClr val="2C6CB8"/>
              </a:gs>
              <a:gs pos="34000">
                <a:srgbClr val="306CB3"/>
              </a:gs>
              <a:gs pos="70000">
                <a:srgbClr val="3679C9"/>
              </a:gs>
              <a:gs pos="100000">
                <a:schemeClr val="accent1"/>
              </a:gs>
            </a:gsLst>
            <a:path path="circle">
              <a:fillToRect l="37721" t="-19636" r="62278" b="119636"/>
            </a:path>
          </a:gradFill>
          <a:ln>
            <a:solidFill>
              <a:schemeClr val="accent1"/>
            </a:solidFill>
          </a:ln>
          <a:effectLst>
            <a:outerShdw blurRad="38100" dist="25400" dir="2700000" rotWithShape="0">
              <a:srgbClr val="000000">
                <a:alpha val="60000"/>
              </a:srgbClr>
            </a:outerShdw>
          </a:effectLst>
        </p:spPr>
        <p:txBody>
          <a:bodyPr lIns="45719" rIns="45719" anchor="ctr"/>
          <a:lstStyle/>
          <a:p>
            <a:pPr algn="ctr">
              <a:defRPr>
                <a:ln w="12699">
                  <a:solidFill>
                    <a:srgbClr val="000000"/>
                  </a:solidFill>
                </a:ln>
              </a:defRPr>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 name="Shape 519"/>
          <p:cNvSpPr/>
          <p:nvPr/>
        </p:nvSpPr>
        <p:spPr>
          <a:xfrm>
            <a:off x="5029200" y="44381"/>
            <a:ext cx="4114800" cy="27699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solidFill>
                  <a:srgbClr val="FFFFFF"/>
                </a:solidFill>
              </a:defRPr>
            </a:lvl1pPr>
          </a:lstStyle>
          <a:p>
            <a:r>
              <a:t>Children of Prisoners Europe</a:t>
            </a:r>
          </a:p>
        </p:txBody>
      </p:sp>
      <p:sp>
        <p:nvSpPr>
          <p:cNvPr id="520" name="Shape 520"/>
          <p:cNvSpPr>
            <a:spLocks noGrp="1"/>
          </p:cNvSpPr>
          <p:nvPr>
            <p:ph type="title"/>
          </p:nvPr>
        </p:nvSpPr>
        <p:spPr>
          <a:xfrm>
            <a:off x="457200" y="660568"/>
            <a:ext cx="8229600" cy="592598"/>
          </a:xfrm>
          <a:prstGeom prst="rect">
            <a:avLst/>
          </a:prstGeom>
        </p:spPr>
        <p:txBody>
          <a:bodyPr/>
          <a:lstStyle>
            <a:lvl1pPr>
              <a:defRPr sz="3200"/>
            </a:lvl1pPr>
          </a:lstStyle>
          <a:p>
            <a:r>
              <a:rPr dirty="0"/>
              <a:t>Memorandum of Understanding (Italy)</a:t>
            </a:r>
          </a:p>
        </p:txBody>
      </p:sp>
      <p:sp>
        <p:nvSpPr>
          <p:cNvPr id="521" name="Shape 521"/>
          <p:cNvSpPr/>
          <p:nvPr/>
        </p:nvSpPr>
        <p:spPr>
          <a:xfrm>
            <a:off x="857251" y="2952750"/>
            <a:ext cx="7492999" cy="23083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indent="-342900">
              <a:buSzPct val="100000"/>
              <a:buAutoNum type="arabicPeriod"/>
              <a:defRPr b="1"/>
            </a:pPr>
            <a:r>
              <a:rPr dirty="0"/>
              <a:t>Judicial orders, judgments and sentences</a:t>
            </a:r>
          </a:p>
          <a:p>
            <a:pPr marL="342900" indent="-342900">
              <a:buSzPct val="100000"/>
              <a:buAutoNum type="arabicPeriod"/>
              <a:defRPr b="1"/>
            </a:pPr>
            <a:r>
              <a:rPr dirty="0"/>
              <a:t>Children visiting prisons</a:t>
            </a:r>
          </a:p>
          <a:p>
            <a:pPr marL="342900" indent="-342900">
              <a:buSzPct val="100000"/>
              <a:buAutoNum type="arabicPeriod"/>
              <a:defRPr b="1"/>
            </a:pPr>
            <a:r>
              <a:rPr dirty="0"/>
              <a:t>Other types of contact</a:t>
            </a:r>
          </a:p>
          <a:p>
            <a:pPr marL="342900" indent="-342900">
              <a:buSzPct val="100000"/>
              <a:buAutoNum type="arabicPeriod"/>
              <a:defRPr b="1"/>
            </a:pPr>
            <a:r>
              <a:rPr dirty="0"/>
              <a:t>Training of prison staff</a:t>
            </a:r>
          </a:p>
          <a:p>
            <a:pPr marL="342900" indent="-342900">
              <a:buSzPct val="100000"/>
              <a:buAutoNum type="arabicPeriod"/>
              <a:defRPr b="1"/>
            </a:pPr>
            <a:r>
              <a:rPr dirty="0"/>
              <a:t>Information and </a:t>
            </a:r>
            <a:r>
              <a:rPr lang="en-GB" dirty="0" smtClean="0"/>
              <a:t>support</a:t>
            </a:r>
            <a:endParaRPr dirty="0"/>
          </a:p>
          <a:p>
            <a:pPr marL="342900" indent="-342900">
              <a:buSzPct val="100000"/>
              <a:buAutoNum type="arabicPeriod"/>
              <a:defRPr b="1"/>
            </a:pPr>
            <a:r>
              <a:rPr dirty="0"/>
              <a:t>Data collection</a:t>
            </a:r>
          </a:p>
          <a:p>
            <a:pPr marL="342900" indent="-342900">
              <a:buSzPct val="100000"/>
              <a:buAutoNum type="arabicPeriod"/>
              <a:defRPr b="1"/>
            </a:pPr>
            <a:r>
              <a:rPr dirty="0"/>
              <a:t>Children living with mothers in prison</a:t>
            </a:r>
          </a:p>
          <a:p>
            <a:pPr marL="342900" indent="-342900">
              <a:buSzPct val="100000"/>
              <a:buAutoNum type="arabicPeriod"/>
              <a:defRPr b="1"/>
            </a:pPr>
            <a:r>
              <a:rPr lang="en-GB" dirty="0"/>
              <a:t>M</a:t>
            </a:r>
            <a:r>
              <a:rPr dirty="0" smtClean="0"/>
              <a:t>onitoring </a:t>
            </a:r>
            <a:r>
              <a:rPr dirty="0"/>
              <a:t>committee</a:t>
            </a:r>
          </a:p>
        </p:txBody>
      </p:sp>
      <p:sp>
        <p:nvSpPr>
          <p:cNvPr id="522" name="Shape 522"/>
          <p:cNvSpPr/>
          <p:nvPr/>
        </p:nvSpPr>
        <p:spPr>
          <a:xfrm>
            <a:off x="2428298" y="1430973"/>
            <a:ext cx="4686099" cy="120032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r>
              <a:rPr dirty="0" smtClean="0"/>
              <a:t>Italian </a:t>
            </a:r>
            <a:r>
              <a:rPr dirty="0"/>
              <a:t>Ministry of </a:t>
            </a:r>
            <a:r>
              <a:rPr dirty="0" smtClean="0"/>
              <a:t>Justice</a:t>
            </a:r>
            <a:r>
              <a:rPr lang="en-GB" dirty="0" smtClean="0"/>
              <a:t>,</a:t>
            </a:r>
            <a:endParaRPr dirty="0"/>
          </a:p>
          <a:p>
            <a:pPr algn="ctr"/>
            <a:r>
              <a:rPr dirty="0"/>
              <a:t>Ombudsman for Childhood and Adolescence </a:t>
            </a:r>
          </a:p>
          <a:p>
            <a:pPr algn="ctr"/>
            <a:r>
              <a:rPr dirty="0"/>
              <a:t>&amp;</a:t>
            </a:r>
          </a:p>
          <a:p>
            <a:pPr algn="ctr"/>
            <a:r>
              <a:rPr dirty="0"/>
              <a:t>Bambinisenzasbarre</a:t>
            </a:r>
          </a:p>
        </p:txBody>
      </p:sp>
    </p:spTree>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 name="Shape 526"/>
          <p:cNvSpPr/>
          <p:nvPr/>
        </p:nvSpPr>
        <p:spPr>
          <a:xfrm>
            <a:off x="5029200" y="44381"/>
            <a:ext cx="4114800" cy="27699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solidFill>
                  <a:srgbClr val="FFFFFF"/>
                </a:solidFill>
              </a:defRPr>
            </a:lvl1pPr>
          </a:lstStyle>
          <a:p>
            <a:r>
              <a:t>Children of Prisoners Europe</a:t>
            </a:r>
          </a:p>
        </p:txBody>
      </p:sp>
      <p:pic>
        <p:nvPicPr>
          <p:cNvPr id="527" name="image30.png"/>
          <p:cNvPicPr>
            <a:picLocks noChangeAspect="1"/>
          </p:cNvPicPr>
          <p:nvPr/>
        </p:nvPicPr>
        <p:blipFill>
          <a:blip r:embed="rId3">
            <a:extLst/>
          </a:blip>
          <a:stretch>
            <a:fillRect/>
          </a:stretch>
        </p:blipFill>
        <p:spPr>
          <a:xfrm>
            <a:off x="1850738" y="420066"/>
            <a:ext cx="5399807" cy="643793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Shape 531"/>
          <p:cNvSpPr/>
          <p:nvPr/>
        </p:nvSpPr>
        <p:spPr>
          <a:xfrm>
            <a:off x="5029200" y="44381"/>
            <a:ext cx="4114800" cy="27699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solidFill>
                  <a:srgbClr val="FFFFFF"/>
                </a:solidFill>
              </a:defRPr>
            </a:lvl1pPr>
          </a:lstStyle>
          <a:p>
            <a:r>
              <a:t>Children of Prisoners Europe</a:t>
            </a:r>
          </a:p>
        </p:txBody>
      </p:sp>
      <p:sp>
        <p:nvSpPr>
          <p:cNvPr id="532" name="Shape 532"/>
          <p:cNvSpPr>
            <a:spLocks noGrp="1"/>
          </p:cNvSpPr>
          <p:nvPr>
            <p:ph type="title"/>
          </p:nvPr>
        </p:nvSpPr>
        <p:spPr>
          <a:xfrm>
            <a:off x="457200" y="687160"/>
            <a:ext cx="8229600" cy="990600"/>
          </a:xfrm>
          <a:prstGeom prst="rect">
            <a:avLst/>
          </a:prstGeom>
        </p:spPr>
        <p:txBody>
          <a:bodyPr/>
          <a:lstStyle/>
          <a:p>
            <a:r>
              <a:rPr lang="en-GB" dirty="0" smtClean="0"/>
              <a:t>European Union</a:t>
            </a:r>
            <a:endParaRPr dirty="0"/>
          </a:p>
        </p:txBody>
      </p:sp>
      <p:sp>
        <p:nvSpPr>
          <p:cNvPr id="533" name="Shape 533"/>
          <p:cNvSpPr>
            <a:spLocks noGrp="1"/>
          </p:cNvSpPr>
          <p:nvPr>
            <p:ph type="body" idx="1"/>
          </p:nvPr>
        </p:nvSpPr>
        <p:spPr>
          <a:xfrm>
            <a:off x="457200" y="1895236"/>
            <a:ext cx="8229600" cy="3321539"/>
          </a:xfrm>
          <a:prstGeom prst="rect">
            <a:avLst/>
          </a:prstGeom>
        </p:spPr>
        <p:txBody>
          <a:bodyPr>
            <a:normAutofit fontScale="92500" lnSpcReduction="10000"/>
          </a:bodyPr>
          <a:lstStyle/>
          <a:p>
            <a:r>
              <a:rPr lang="en-GB" dirty="0" smtClean="0"/>
              <a:t>Memorandum of Understanding</a:t>
            </a:r>
          </a:p>
          <a:p>
            <a:endParaRPr lang="en-GB" dirty="0"/>
          </a:p>
          <a:p>
            <a:r>
              <a:rPr lang="en-GB" dirty="0" smtClean="0"/>
              <a:t>Written Declaration</a:t>
            </a:r>
          </a:p>
          <a:p>
            <a:endParaRPr lang="en-GB" dirty="0"/>
          </a:p>
          <a:p>
            <a:r>
              <a:rPr lang="en-GB" dirty="0" smtClean="0"/>
              <a:t>Parliamentary Questions</a:t>
            </a:r>
          </a:p>
          <a:p>
            <a:endParaRPr lang="en-GB" dirty="0"/>
          </a:p>
          <a:p>
            <a:r>
              <a:rPr lang="en-GB" dirty="0" smtClean="0"/>
              <a:t>The Open Method of Coordination?</a:t>
            </a:r>
          </a:p>
          <a:p>
            <a:endParaRPr lang="en-GB" dirty="0"/>
          </a:p>
          <a:p>
            <a:r>
              <a:rPr lang="en-GB" dirty="0" smtClean="0"/>
              <a:t>What else?</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Shape 540"/>
          <p:cNvSpPr/>
          <p:nvPr/>
        </p:nvSpPr>
        <p:spPr>
          <a:xfrm>
            <a:off x="5029200" y="44381"/>
            <a:ext cx="4114800" cy="27699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solidFill>
                  <a:srgbClr val="FFFFFF"/>
                </a:solidFill>
              </a:defRPr>
            </a:lvl1pPr>
          </a:lstStyle>
          <a:p>
            <a:r>
              <a:t>Children of Prisoners Europe</a:t>
            </a:r>
          </a:p>
        </p:txBody>
      </p:sp>
      <p:sp>
        <p:nvSpPr>
          <p:cNvPr id="541" name="Shape 541"/>
          <p:cNvSpPr>
            <a:spLocks noGrp="1"/>
          </p:cNvSpPr>
          <p:nvPr>
            <p:ph type="body" idx="1"/>
          </p:nvPr>
        </p:nvSpPr>
        <p:spPr>
          <a:xfrm>
            <a:off x="898770" y="1968500"/>
            <a:ext cx="7209695" cy="4508500"/>
          </a:xfrm>
          <a:prstGeom prst="rect">
            <a:avLst/>
          </a:prstGeom>
        </p:spPr>
        <p:txBody>
          <a:bodyPr>
            <a:normAutofit fontScale="92500" lnSpcReduction="10000"/>
          </a:bodyPr>
          <a:lstStyle/>
          <a:p>
            <a:pPr marL="0" indent="0">
              <a:lnSpc>
                <a:spcPct val="120000"/>
              </a:lnSpc>
              <a:spcBef>
                <a:spcPts val="0"/>
              </a:spcBef>
              <a:buSzTx/>
              <a:buNone/>
              <a:defRPr sz="1600" b="1"/>
            </a:pPr>
            <a:r>
              <a:rPr dirty="0"/>
              <a:t>CHALLENGES</a:t>
            </a:r>
            <a:br>
              <a:rPr dirty="0"/>
            </a:br>
            <a:r>
              <a:rPr b="0" dirty="0"/>
              <a:t>Data collection</a:t>
            </a:r>
            <a:br>
              <a:rPr b="0" dirty="0"/>
            </a:br>
            <a:r>
              <a:rPr b="0" dirty="0"/>
              <a:t>Policy gaps</a:t>
            </a:r>
            <a:br>
              <a:rPr b="0" dirty="0"/>
            </a:br>
            <a:r>
              <a:rPr b="0" dirty="0"/>
              <a:t>Abstract nature</a:t>
            </a:r>
            <a:endParaRPr sz="2200" dirty="0"/>
          </a:p>
          <a:p>
            <a:pPr marL="0" indent="0">
              <a:lnSpc>
                <a:spcPct val="120000"/>
              </a:lnSpc>
              <a:spcBef>
                <a:spcPts val="0"/>
              </a:spcBef>
              <a:buSzTx/>
              <a:buNone/>
              <a:defRPr sz="1600"/>
            </a:pPr>
            <a:r>
              <a:rPr dirty="0"/>
              <a:t>Reaching those “hard-to-reach” children</a:t>
            </a:r>
            <a:endParaRPr sz="2200" dirty="0"/>
          </a:p>
          <a:p>
            <a:pPr marL="0" indent="0">
              <a:lnSpc>
                <a:spcPct val="120000"/>
              </a:lnSpc>
              <a:spcBef>
                <a:spcPts val="0"/>
              </a:spcBef>
              <a:buSzTx/>
              <a:buNone/>
              <a:defRPr sz="1600"/>
            </a:pPr>
            <a:r>
              <a:rPr dirty="0"/>
              <a:t>Cultural differences (also positive)</a:t>
            </a:r>
            <a:br>
              <a:rPr dirty="0"/>
            </a:br>
            <a:r>
              <a:rPr dirty="0"/>
              <a:t>Biggest change needed is attitudinal</a:t>
            </a:r>
            <a:endParaRPr sz="2200" dirty="0"/>
          </a:p>
          <a:p>
            <a:pPr marL="0" indent="0">
              <a:lnSpc>
                <a:spcPct val="120000"/>
              </a:lnSpc>
              <a:spcBef>
                <a:spcPts val="0"/>
              </a:spcBef>
              <a:buSzTx/>
              <a:buNone/>
              <a:defRPr sz="1600"/>
            </a:pPr>
            <a:r>
              <a:rPr dirty="0"/>
              <a:t>Funding beyond the </a:t>
            </a:r>
            <a:r>
              <a:rPr dirty="0" smtClean="0"/>
              <a:t>EU</a:t>
            </a:r>
            <a:endParaRPr lang="en-GB" sz="1800" dirty="0"/>
          </a:p>
          <a:p>
            <a:pPr marL="0" indent="0">
              <a:lnSpc>
                <a:spcPct val="120000"/>
              </a:lnSpc>
              <a:spcBef>
                <a:spcPts val="0"/>
              </a:spcBef>
              <a:buSzTx/>
              <a:buNone/>
              <a:defRPr sz="1600"/>
            </a:pPr>
            <a:r>
              <a:rPr dirty="0" smtClean="0"/>
              <a:t>Mainstreaming </a:t>
            </a:r>
            <a:r>
              <a:rPr dirty="0"/>
              <a:t>for child protection and support agencies</a:t>
            </a:r>
            <a:endParaRPr sz="1800" dirty="0"/>
          </a:p>
          <a:p>
            <a:pPr marL="0" indent="0" algn="r">
              <a:lnSpc>
                <a:spcPct val="120000"/>
              </a:lnSpc>
              <a:spcBef>
                <a:spcPts val="0"/>
              </a:spcBef>
              <a:buSzTx/>
              <a:buNone/>
              <a:defRPr sz="1800"/>
            </a:pPr>
            <a:endParaRPr sz="1800" dirty="0"/>
          </a:p>
          <a:p>
            <a:pPr marL="0" indent="0" algn="r">
              <a:lnSpc>
                <a:spcPct val="120000"/>
              </a:lnSpc>
              <a:spcBef>
                <a:spcPts val="0"/>
              </a:spcBef>
              <a:buSzTx/>
              <a:buNone/>
              <a:defRPr sz="1600" b="1"/>
            </a:pPr>
            <a:r>
              <a:rPr dirty="0"/>
              <a:t>PRIORITIES</a:t>
            </a:r>
            <a:endParaRPr sz="1800" dirty="0"/>
          </a:p>
          <a:p>
            <a:pPr marL="0" indent="0" algn="r">
              <a:lnSpc>
                <a:spcPct val="120000"/>
              </a:lnSpc>
              <a:spcBef>
                <a:spcPts val="0"/>
              </a:spcBef>
              <a:buSzTx/>
              <a:buNone/>
              <a:defRPr sz="1600"/>
            </a:pPr>
            <a:r>
              <a:rPr dirty="0"/>
              <a:t>Italian Memorandum of Understanding</a:t>
            </a:r>
            <a:endParaRPr sz="2200" dirty="0"/>
          </a:p>
          <a:p>
            <a:pPr marL="0" indent="0" algn="r">
              <a:lnSpc>
                <a:spcPct val="120000"/>
              </a:lnSpc>
              <a:spcBef>
                <a:spcPts val="0"/>
              </a:spcBef>
              <a:buSzTx/>
              <a:buNone/>
              <a:defRPr sz="1600"/>
            </a:pPr>
            <a:r>
              <a:rPr dirty="0"/>
              <a:t>Non-violent role models for children</a:t>
            </a:r>
            <a:endParaRPr sz="2200" dirty="0"/>
          </a:p>
          <a:p>
            <a:pPr marL="0" indent="0" algn="r">
              <a:lnSpc>
                <a:spcPct val="120000"/>
              </a:lnSpc>
              <a:spcBef>
                <a:spcPts val="0"/>
              </a:spcBef>
              <a:buSzTx/>
              <a:buNone/>
              <a:defRPr sz="1600"/>
            </a:pPr>
            <a:r>
              <a:rPr dirty="0"/>
              <a:t>Strategic framing for advocacy</a:t>
            </a:r>
            <a:endParaRPr sz="1800" dirty="0"/>
          </a:p>
          <a:p>
            <a:pPr marL="0" indent="0" algn="r">
              <a:lnSpc>
                <a:spcPct val="120000"/>
              </a:lnSpc>
              <a:spcBef>
                <a:spcPts val="0"/>
              </a:spcBef>
              <a:buSzTx/>
              <a:buNone/>
              <a:defRPr sz="1600"/>
            </a:pPr>
            <a:r>
              <a:rPr dirty="0"/>
              <a:t>Data collection</a:t>
            </a:r>
            <a:endParaRPr sz="2200" dirty="0"/>
          </a:p>
          <a:p>
            <a:pPr marL="0" indent="0" algn="r">
              <a:lnSpc>
                <a:spcPct val="120000"/>
              </a:lnSpc>
              <a:spcBef>
                <a:spcPts val="0"/>
              </a:spcBef>
              <a:buSzTx/>
              <a:buNone/>
              <a:defRPr sz="1600"/>
            </a:pPr>
            <a:r>
              <a:rPr dirty="0"/>
              <a:t>Funding beyond the EU</a:t>
            </a:r>
            <a:br>
              <a:rPr dirty="0"/>
            </a:br>
            <a:endParaRPr dirty="0"/>
          </a:p>
        </p:txBody>
      </p:sp>
      <p:sp>
        <p:nvSpPr>
          <p:cNvPr id="542" name="Shape 542"/>
          <p:cNvSpPr>
            <a:spLocks noGrp="1"/>
          </p:cNvSpPr>
          <p:nvPr>
            <p:ph type="title"/>
          </p:nvPr>
        </p:nvSpPr>
        <p:spPr>
          <a:prstGeom prst="rect">
            <a:avLst/>
          </a:prstGeom>
        </p:spPr>
        <p:txBody>
          <a:bodyPr/>
          <a:lstStyle/>
          <a:p>
            <a:r>
              <a:t>Challenges and priorities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Shape 546"/>
          <p:cNvSpPr/>
          <p:nvPr/>
        </p:nvSpPr>
        <p:spPr>
          <a:xfrm>
            <a:off x="5029200" y="44381"/>
            <a:ext cx="4114800" cy="27699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solidFill>
                  <a:srgbClr val="FFFFFF"/>
                </a:solidFill>
              </a:defRPr>
            </a:lvl1pPr>
          </a:lstStyle>
          <a:p>
            <a:r>
              <a:t>Children of Prisoners Europe</a:t>
            </a:r>
          </a:p>
        </p:txBody>
      </p:sp>
      <p:sp>
        <p:nvSpPr>
          <p:cNvPr id="547" name="Shape 547"/>
          <p:cNvSpPr>
            <a:spLocks noGrp="1"/>
          </p:cNvSpPr>
          <p:nvPr>
            <p:ph type="title"/>
          </p:nvPr>
        </p:nvSpPr>
        <p:spPr>
          <a:xfrm>
            <a:off x="500902" y="352518"/>
            <a:ext cx="8229601" cy="990600"/>
          </a:xfrm>
          <a:prstGeom prst="rect">
            <a:avLst/>
          </a:prstGeom>
        </p:spPr>
        <p:txBody>
          <a:bodyPr/>
          <a:lstStyle/>
          <a:p>
            <a:r>
              <a:rPr dirty="0"/>
              <a:t>Next steps:</a:t>
            </a:r>
          </a:p>
        </p:txBody>
      </p:sp>
      <p:sp>
        <p:nvSpPr>
          <p:cNvPr id="548" name="Shape 548"/>
          <p:cNvSpPr>
            <a:spLocks noGrp="1"/>
          </p:cNvSpPr>
          <p:nvPr>
            <p:ph type="body" sz="quarter" idx="1"/>
          </p:nvPr>
        </p:nvSpPr>
        <p:spPr>
          <a:xfrm>
            <a:off x="500902" y="1650036"/>
            <a:ext cx="8229601" cy="1490329"/>
          </a:xfrm>
          <a:prstGeom prst="rect">
            <a:avLst/>
          </a:prstGeom>
        </p:spPr>
        <p:txBody>
          <a:bodyPr/>
          <a:lstStyle/>
          <a:p>
            <a:pPr marL="0" indent="0" algn="ctr">
              <a:spcBef>
                <a:spcPts val="700"/>
              </a:spcBef>
              <a:buSzTx/>
              <a:buNone/>
              <a:defRPr sz="3200"/>
            </a:pPr>
            <a:r>
              <a:t>New in-schools initiative</a:t>
            </a:r>
          </a:p>
          <a:p>
            <a:pPr marL="0" indent="0" algn="ctr">
              <a:spcBef>
                <a:spcPts val="700"/>
              </a:spcBef>
              <a:buSzTx/>
              <a:buNone/>
              <a:defRPr sz="3200"/>
            </a:pPr>
            <a:r>
              <a:t>across Europe</a:t>
            </a:r>
          </a:p>
        </p:txBody>
      </p:sp>
      <p:pic>
        <p:nvPicPr>
          <p:cNvPr id="549" name="image31.png"/>
          <p:cNvPicPr>
            <a:picLocks noChangeAspect="1"/>
          </p:cNvPicPr>
          <p:nvPr/>
        </p:nvPicPr>
        <p:blipFill>
          <a:blip r:embed="rId3">
            <a:extLst/>
          </a:blip>
          <a:srcRect l="22695" r="27132"/>
          <a:stretch>
            <a:fillRect/>
          </a:stretch>
        </p:blipFill>
        <p:spPr>
          <a:xfrm>
            <a:off x="-3" y="3209637"/>
            <a:ext cx="9144003" cy="364836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Shape 553"/>
          <p:cNvSpPr/>
          <p:nvPr/>
        </p:nvSpPr>
        <p:spPr>
          <a:xfrm>
            <a:off x="5029200" y="44381"/>
            <a:ext cx="4114800" cy="27699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solidFill>
                  <a:srgbClr val="FFFFFF"/>
                </a:solidFill>
              </a:defRPr>
            </a:lvl1pPr>
          </a:lstStyle>
          <a:p>
            <a:r>
              <a:t>Children of Prisoners Europe</a:t>
            </a:r>
          </a:p>
        </p:txBody>
      </p:sp>
      <p:sp>
        <p:nvSpPr>
          <p:cNvPr id="2" name="Rectangle 1"/>
          <p:cNvSpPr/>
          <p:nvPr/>
        </p:nvSpPr>
        <p:spPr>
          <a:xfrm>
            <a:off x="1844431" y="5737739"/>
            <a:ext cx="6369538" cy="675057"/>
          </a:xfrm>
          <a:prstGeom prst="rect">
            <a:avLst/>
          </a:prstGeom>
        </p:spPr>
        <p:txBody>
          <a:bodyPr wrap="square">
            <a:spAutoFit/>
          </a:bodyPr>
          <a:lstStyle/>
          <a:p>
            <a:pPr algn="ctr">
              <a:lnSpc>
                <a:spcPct val="120000"/>
              </a:lnSpc>
              <a:spcBef>
                <a:spcPts val="300"/>
              </a:spcBef>
              <a:defRPr sz="1600"/>
            </a:pPr>
            <a:r>
              <a:rPr lang="en-US" dirty="0"/>
              <a:t>Please leave the postcard with your name + one action you’d like to take to benefit children of prisoners</a:t>
            </a:r>
          </a:p>
        </p:txBody>
      </p:sp>
      <p:sp>
        <p:nvSpPr>
          <p:cNvPr id="6" name="Shape 547"/>
          <p:cNvSpPr>
            <a:spLocks noGrp="1"/>
          </p:cNvSpPr>
          <p:nvPr>
            <p:ph type="title"/>
          </p:nvPr>
        </p:nvSpPr>
        <p:spPr>
          <a:xfrm>
            <a:off x="500902" y="352518"/>
            <a:ext cx="8229601" cy="990600"/>
          </a:xfrm>
          <a:prstGeom prst="rect">
            <a:avLst/>
          </a:prstGeom>
        </p:spPr>
        <p:txBody>
          <a:bodyPr/>
          <a:lstStyle/>
          <a:p>
            <a:r>
              <a:rPr lang="en-GB" dirty="0" smtClean="0"/>
              <a:t>It’s time to act</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p:nvPr/>
        </p:nvSpPr>
        <p:spPr>
          <a:xfrm>
            <a:off x="5029200" y="44381"/>
            <a:ext cx="4114800" cy="27699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solidFill>
                  <a:srgbClr val="FFFFFF"/>
                </a:solidFill>
              </a:defRPr>
            </a:lvl1pPr>
          </a:lstStyle>
          <a:p>
            <a:r>
              <a:t>Children of Prisoners Europe</a:t>
            </a:r>
          </a:p>
        </p:txBody>
      </p:sp>
      <p:sp>
        <p:nvSpPr>
          <p:cNvPr id="177" name="Shape 177"/>
          <p:cNvSpPr>
            <a:spLocks noGrp="1"/>
          </p:cNvSpPr>
          <p:nvPr>
            <p:ph type="title"/>
          </p:nvPr>
        </p:nvSpPr>
        <p:spPr>
          <a:xfrm>
            <a:off x="457200" y="1870419"/>
            <a:ext cx="8229600" cy="712090"/>
          </a:xfrm>
          <a:prstGeom prst="rect">
            <a:avLst/>
          </a:prstGeom>
        </p:spPr>
        <p:txBody>
          <a:bodyPr/>
          <a:lstStyle>
            <a:lvl1pPr>
              <a:defRPr sz="3600"/>
            </a:lvl1pPr>
          </a:lstStyle>
          <a:p>
            <a:r>
              <a:rPr dirty="0"/>
              <a:t>The child’s needs</a:t>
            </a:r>
          </a:p>
        </p:txBody>
      </p:sp>
      <p:sp>
        <p:nvSpPr>
          <p:cNvPr id="178" name="Shape 178"/>
          <p:cNvSpPr>
            <a:spLocks noGrp="1"/>
          </p:cNvSpPr>
          <p:nvPr>
            <p:ph type="body" idx="1"/>
          </p:nvPr>
        </p:nvSpPr>
        <p:spPr>
          <a:xfrm>
            <a:off x="469548" y="2878132"/>
            <a:ext cx="7981305" cy="623958"/>
          </a:xfrm>
          <a:prstGeom prst="rect">
            <a:avLst/>
          </a:prstGeom>
        </p:spPr>
        <p:txBody>
          <a:bodyPr>
            <a:normAutofit fontScale="85000" lnSpcReduction="10000"/>
          </a:bodyPr>
          <a:lstStyle/>
          <a:p>
            <a:pPr marL="0" indent="0" algn="ctr">
              <a:buSzTx/>
              <a:buNone/>
            </a:pPr>
            <a:r>
              <a:rPr sz="2800" dirty="0" smtClean="0"/>
              <a:t>800,000 voices</a:t>
            </a:r>
            <a:r>
              <a:rPr lang="en-GB" sz="2800" dirty="0"/>
              <a:t> (and the need for case-by-case </a:t>
            </a:r>
            <a:r>
              <a:rPr lang="en-GB" sz="2800" dirty="0" smtClean="0"/>
              <a:t>analysis</a:t>
            </a:r>
            <a:r>
              <a:rPr lang="en-GB" sz="2800" dirty="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 name="Shape 558"/>
          <p:cNvSpPr/>
          <p:nvPr/>
        </p:nvSpPr>
        <p:spPr>
          <a:xfrm>
            <a:off x="5029200" y="44381"/>
            <a:ext cx="4114800" cy="27699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solidFill>
                  <a:srgbClr val="FFFFFF"/>
                </a:solidFill>
              </a:defRPr>
            </a:lvl1pPr>
          </a:lstStyle>
          <a:p>
            <a:r>
              <a:t>Children of Prisoners Europe</a:t>
            </a:r>
          </a:p>
        </p:txBody>
      </p:sp>
      <p:sp>
        <p:nvSpPr>
          <p:cNvPr id="559" name="Shape 559"/>
          <p:cNvSpPr>
            <a:spLocks noGrp="1"/>
          </p:cNvSpPr>
          <p:nvPr>
            <p:ph type="title"/>
          </p:nvPr>
        </p:nvSpPr>
        <p:spPr>
          <a:xfrm>
            <a:off x="-889000" y="5381133"/>
            <a:ext cx="8229600" cy="990600"/>
          </a:xfrm>
          <a:prstGeom prst="rect">
            <a:avLst/>
          </a:prstGeom>
        </p:spPr>
        <p:txBody>
          <a:bodyPr/>
          <a:lstStyle/>
          <a:p>
            <a:r>
              <a:t>Thank you</a:t>
            </a:r>
          </a:p>
        </p:txBody>
      </p:sp>
      <p:sp>
        <p:nvSpPr>
          <p:cNvPr id="560" name="Shape 560"/>
          <p:cNvSpPr>
            <a:spLocks noGrp="1"/>
          </p:cNvSpPr>
          <p:nvPr>
            <p:ph type="body" sz="quarter" idx="1"/>
          </p:nvPr>
        </p:nvSpPr>
        <p:spPr>
          <a:xfrm>
            <a:off x="3657600" y="4841114"/>
            <a:ext cx="5029200" cy="1678947"/>
          </a:xfrm>
          <a:prstGeom prst="rect">
            <a:avLst/>
          </a:prstGeom>
        </p:spPr>
        <p:txBody>
          <a:bodyPr>
            <a:noAutofit/>
          </a:bodyPr>
          <a:lstStyle/>
          <a:p>
            <a:pPr marL="0" indent="0" algn="r">
              <a:lnSpc>
                <a:spcPct val="80000"/>
              </a:lnSpc>
              <a:spcBef>
                <a:spcPts val="400"/>
              </a:spcBef>
              <a:buNone/>
              <a:defRPr>
                <a:solidFill>
                  <a:srgbClr val="404040"/>
                </a:solidFill>
              </a:defRPr>
            </a:pPr>
            <a:r>
              <a:rPr lang="en-US" sz="1600" b="1" dirty="0"/>
              <a:t>Hannah Lynn </a:t>
            </a:r>
            <a:r>
              <a:rPr lang="en-GB" sz="1800" b="1" dirty="0">
                <a:solidFill>
                  <a:srgbClr val="000000"/>
                </a:solidFill>
                <a:latin typeface="Arial"/>
                <a:ea typeface="Arial"/>
                <a:cs typeface="Arial"/>
                <a:sym typeface="Arial"/>
              </a:rPr>
              <a:t>|</a:t>
            </a:r>
            <a:r>
              <a:rPr lang="en-US" sz="1600" b="1" dirty="0" smtClean="0"/>
              <a:t> </a:t>
            </a:r>
            <a:r>
              <a:rPr lang="en-US" sz="1600" b="1" dirty="0"/>
              <a:t>Kate </a:t>
            </a:r>
            <a:r>
              <a:rPr lang="en-US" sz="1600" b="1" dirty="0" err="1"/>
              <a:t>Philbrick</a:t>
            </a:r>
            <a:endParaRPr lang="en-US" sz="1600" b="1" dirty="0"/>
          </a:p>
          <a:p>
            <a:pPr marL="0" indent="0" algn="r">
              <a:lnSpc>
                <a:spcPct val="80000"/>
              </a:lnSpc>
              <a:spcBef>
                <a:spcPts val="400"/>
              </a:spcBef>
              <a:buNone/>
              <a:defRPr>
                <a:solidFill>
                  <a:srgbClr val="404040"/>
                </a:solidFill>
              </a:defRPr>
            </a:pPr>
            <a:r>
              <a:rPr lang="en-US" sz="1600" b="1" dirty="0"/>
              <a:t>Children of Prisoners Europe (COPE)</a:t>
            </a:r>
          </a:p>
          <a:p>
            <a:pPr marL="0" indent="0" algn="r">
              <a:lnSpc>
                <a:spcPct val="80000"/>
              </a:lnSpc>
              <a:spcBef>
                <a:spcPts val="400"/>
              </a:spcBef>
              <a:buNone/>
              <a:defRPr>
                <a:solidFill>
                  <a:srgbClr val="404040"/>
                </a:solidFill>
              </a:defRPr>
            </a:pPr>
            <a:r>
              <a:rPr lang="en-US" sz="1600" b="1" dirty="0"/>
              <a:t>contact@networkcope.eu</a:t>
            </a:r>
          </a:p>
          <a:p>
            <a:pPr marL="0" indent="0" algn="r">
              <a:lnSpc>
                <a:spcPct val="80000"/>
              </a:lnSpc>
              <a:spcBef>
                <a:spcPts val="400"/>
              </a:spcBef>
              <a:buNone/>
              <a:defRPr>
                <a:solidFill>
                  <a:srgbClr val="404040"/>
                </a:solidFill>
              </a:defRPr>
            </a:pPr>
            <a:endParaRPr lang="en-US" sz="1600" dirty="0"/>
          </a:p>
          <a:p>
            <a:pPr marL="0" indent="0" algn="r">
              <a:lnSpc>
                <a:spcPct val="80000"/>
              </a:lnSpc>
              <a:spcBef>
                <a:spcPts val="400"/>
              </a:spcBef>
              <a:buNone/>
              <a:defRPr>
                <a:solidFill>
                  <a:srgbClr val="404040"/>
                </a:solidFill>
              </a:defRPr>
            </a:pPr>
            <a:r>
              <a:rPr lang="en-US" sz="1600" dirty="0"/>
              <a:t>10 January 2017</a:t>
            </a:r>
          </a:p>
          <a:p>
            <a:pPr marL="0" indent="0" algn="r">
              <a:lnSpc>
                <a:spcPct val="80000"/>
              </a:lnSpc>
              <a:spcBef>
                <a:spcPts val="400"/>
              </a:spcBef>
              <a:buNone/>
              <a:defRPr>
                <a:solidFill>
                  <a:srgbClr val="404040"/>
                </a:solidFill>
              </a:defRPr>
            </a:pPr>
            <a:r>
              <a:rPr lang="en-US" sz="1600" dirty="0"/>
              <a:t>Quality of Childhood session</a:t>
            </a:r>
          </a:p>
          <a:p>
            <a:pPr marL="0" indent="0" algn="r">
              <a:lnSpc>
                <a:spcPct val="80000"/>
              </a:lnSpc>
              <a:spcBef>
                <a:spcPts val="400"/>
              </a:spcBef>
              <a:buNone/>
              <a:defRPr>
                <a:solidFill>
                  <a:srgbClr val="404040"/>
                </a:solidFill>
              </a:defRPr>
            </a:pPr>
            <a:r>
              <a:rPr lang="en-US" sz="1600" dirty="0"/>
              <a:t>European Parliament</a:t>
            </a:r>
          </a:p>
        </p:txBody>
      </p:sp>
      <p:pic>
        <p:nvPicPr>
          <p:cNvPr id="561" name="image32.jpeg" descr="- Dylan Amoruso, 11y, - n. 114.jpg"/>
          <p:cNvPicPr>
            <a:picLocks noChangeAspect="1"/>
          </p:cNvPicPr>
          <p:nvPr/>
        </p:nvPicPr>
        <p:blipFill>
          <a:blip r:embed="rId3">
            <a:extLst/>
          </a:blip>
          <a:srcRect t="7681"/>
          <a:stretch>
            <a:fillRect/>
          </a:stretch>
        </p:blipFill>
        <p:spPr>
          <a:xfrm>
            <a:off x="1372741" y="584199"/>
            <a:ext cx="6348859" cy="4163002"/>
          </a:xfrm>
          <a:prstGeom prst="rect">
            <a:avLst/>
          </a:prstGeom>
          <a:ln w="12700">
            <a:miter lim="400000"/>
          </a:ln>
        </p:spPr>
      </p:pic>
      <p:sp>
        <p:nvSpPr>
          <p:cNvPr id="562" name="Shape 562"/>
          <p:cNvSpPr/>
          <p:nvPr/>
        </p:nvSpPr>
        <p:spPr>
          <a:xfrm>
            <a:off x="785938" y="3694716"/>
            <a:ext cx="3252663" cy="1077218"/>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1600">
                <a:solidFill>
                  <a:srgbClr val="FFD824"/>
                </a:solidFill>
                <a:latin typeface="Bradley Hand ITC TT-Bold"/>
                <a:ea typeface="Bradley Hand ITC TT-Bold"/>
                <a:cs typeface="Bradley Hand ITC TT-Bold"/>
                <a:sym typeface="Bradley Hand ITC TT-Bold"/>
              </a:defRPr>
            </a:pPr>
            <a:r>
              <a:t>“When Dad comes home everything will be resolved and the road will become straight again“ </a:t>
            </a:r>
          </a:p>
          <a:p>
            <a:pPr algn="ctr">
              <a:defRPr sz="1600">
                <a:solidFill>
                  <a:srgbClr val="FFD824"/>
                </a:solidFill>
                <a:latin typeface="Bradley Hand ITC TT-Bold"/>
                <a:ea typeface="Bradley Hand ITC TT-Bold"/>
                <a:cs typeface="Bradley Hand ITC TT-Bold"/>
                <a:sym typeface="Bradley Hand ITC TT-Bold"/>
              </a:defRPr>
            </a:pPr>
            <a:r>
              <a:t>Dylan, 11 years old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Shape 564"/>
          <p:cNvSpPr/>
          <p:nvPr/>
        </p:nvSpPr>
        <p:spPr>
          <a:xfrm>
            <a:off x="5029200" y="44381"/>
            <a:ext cx="4114800" cy="27699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solidFill>
                  <a:srgbClr val="FFFFFF"/>
                </a:solidFill>
              </a:defRPr>
            </a:lvl1pPr>
          </a:lstStyle>
          <a:p>
            <a:r>
              <a:t>Children of Prisoners Europe</a:t>
            </a:r>
          </a:p>
        </p:txBody>
      </p:sp>
      <p:sp>
        <p:nvSpPr>
          <p:cNvPr id="565" name="Shape 565"/>
          <p:cNvSpPr>
            <a:spLocks noGrp="1"/>
          </p:cNvSpPr>
          <p:nvPr>
            <p:ph type="title"/>
          </p:nvPr>
        </p:nvSpPr>
        <p:spPr>
          <a:xfrm>
            <a:off x="-889000" y="5381133"/>
            <a:ext cx="8229600" cy="990600"/>
          </a:xfrm>
          <a:prstGeom prst="rect">
            <a:avLst/>
          </a:prstGeom>
        </p:spPr>
        <p:txBody>
          <a:bodyPr/>
          <a:lstStyle/>
          <a:p>
            <a:r>
              <a:t>Thank you</a:t>
            </a:r>
          </a:p>
        </p:txBody>
      </p:sp>
      <p:sp>
        <p:nvSpPr>
          <p:cNvPr id="566" name="Shape 566"/>
          <p:cNvSpPr>
            <a:spLocks noGrp="1"/>
          </p:cNvSpPr>
          <p:nvPr>
            <p:ph type="body" sz="quarter" idx="1"/>
          </p:nvPr>
        </p:nvSpPr>
        <p:spPr>
          <a:xfrm>
            <a:off x="3657600" y="5048933"/>
            <a:ext cx="5029200" cy="1678947"/>
          </a:xfrm>
          <a:prstGeom prst="rect">
            <a:avLst/>
          </a:prstGeom>
        </p:spPr>
        <p:txBody>
          <a:bodyPr/>
          <a:lstStyle/>
          <a:p>
            <a:pPr marL="0" indent="0" algn="r">
              <a:spcBef>
                <a:spcPts val="300"/>
              </a:spcBef>
              <a:buSzTx/>
              <a:buNone/>
              <a:defRPr sz="1400"/>
            </a:pPr>
            <a:r>
              <a:t>Kate Philbrick | Hannah Lynn</a:t>
            </a:r>
          </a:p>
          <a:p>
            <a:pPr marL="0" indent="0" algn="r">
              <a:spcBef>
                <a:spcPts val="300"/>
              </a:spcBef>
              <a:buSzTx/>
              <a:buNone/>
              <a:defRPr sz="1400"/>
            </a:pPr>
            <a:r>
              <a:t>contact@networkcope.eu</a:t>
            </a:r>
          </a:p>
          <a:p>
            <a:pPr marL="0" indent="0" algn="r">
              <a:spcBef>
                <a:spcPts val="300"/>
              </a:spcBef>
              <a:buSzTx/>
              <a:buNone/>
              <a:defRPr sz="1400"/>
            </a:pPr>
            <a:r>
              <a:t>Children of Prisoners Europe (COPE)</a:t>
            </a:r>
          </a:p>
          <a:p>
            <a:pPr marL="0" indent="0" algn="r">
              <a:spcBef>
                <a:spcPts val="300"/>
              </a:spcBef>
              <a:buSzTx/>
              <a:buNone/>
              <a:defRPr sz="1400"/>
            </a:pPr>
            <a:r>
              <a:t>10 January 2017</a:t>
            </a:r>
          </a:p>
          <a:p>
            <a:pPr marL="0" indent="0" algn="r">
              <a:spcBef>
                <a:spcPts val="300"/>
              </a:spcBef>
              <a:buSzTx/>
              <a:buNone/>
              <a:defRPr sz="1400"/>
            </a:pPr>
            <a:r>
              <a:t>Quality of Childhood session</a:t>
            </a:r>
          </a:p>
          <a:p>
            <a:pPr marL="0" indent="0" algn="r">
              <a:spcBef>
                <a:spcPts val="300"/>
              </a:spcBef>
              <a:buSzTx/>
              <a:buNone/>
              <a:defRPr sz="1400"/>
            </a:pPr>
            <a:r>
              <a:t>European Parliament</a:t>
            </a:r>
          </a:p>
        </p:txBody>
      </p:sp>
      <p:pic>
        <p:nvPicPr>
          <p:cNvPr id="567" name="image33.jpeg" descr="LUSH Image 4.jpg"/>
          <p:cNvPicPr>
            <a:picLocks noChangeAspect="1"/>
          </p:cNvPicPr>
          <p:nvPr/>
        </p:nvPicPr>
        <p:blipFill rotWithShape="1">
          <a:blip r:embed="rId3">
            <a:extLst/>
          </a:blip>
          <a:srcRect t="1217" b="4498"/>
          <a:stretch/>
        </p:blipFill>
        <p:spPr>
          <a:xfrm>
            <a:off x="0" y="408218"/>
            <a:ext cx="9144000" cy="644978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Shape 569"/>
          <p:cNvSpPr/>
          <p:nvPr/>
        </p:nvSpPr>
        <p:spPr>
          <a:xfrm>
            <a:off x="5029200" y="44381"/>
            <a:ext cx="4114800" cy="27699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solidFill>
                  <a:srgbClr val="FFFFFF"/>
                </a:solidFill>
              </a:defRPr>
            </a:lvl1pPr>
          </a:lstStyle>
          <a:p>
            <a:r>
              <a:t>Children of Prisoners Europe</a:t>
            </a:r>
          </a:p>
        </p:txBody>
      </p:sp>
      <p:sp>
        <p:nvSpPr>
          <p:cNvPr id="570" name="Shape 570"/>
          <p:cNvSpPr>
            <a:spLocks noGrp="1"/>
          </p:cNvSpPr>
          <p:nvPr>
            <p:ph type="title"/>
          </p:nvPr>
        </p:nvSpPr>
        <p:spPr>
          <a:xfrm>
            <a:off x="-889000" y="5381133"/>
            <a:ext cx="8229600" cy="990600"/>
          </a:xfrm>
          <a:prstGeom prst="rect">
            <a:avLst/>
          </a:prstGeom>
        </p:spPr>
        <p:txBody>
          <a:bodyPr/>
          <a:lstStyle/>
          <a:p>
            <a:r>
              <a:t>Thank you</a:t>
            </a:r>
          </a:p>
        </p:txBody>
      </p:sp>
      <p:sp>
        <p:nvSpPr>
          <p:cNvPr id="571" name="Shape 571"/>
          <p:cNvSpPr>
            <a:spLocks noGrp="1"/>
          </p:cNvSpPr>
          <p:nvPr>
            <p:ph type="body" sz="quarter" idx="1"/>
          </p:nvPr>
        </p:nvSpPr>
        <p:spPr>
          <a:xfrm>
            <a:off x="3657600" y="5048933"/>
            <a:ext cx="5029200" cy="1678947"/>
          </a:xfrm>
          <a:prstGeom prst="rect">
            <a:avLst/>
          </a:prstGeom>
        </p:spPr>
        <p:txBody>
          <a:bodyPr/>
          <a:lstStyle/>
          <a:p>
            <a:pPr marL="0" indent="0" algn="r">
              <a:spcBef>
                <a:spcPts val="300"/>
              </a:spcBef>
              <a:buSzTx/>
              <a:buNone/>
              <a:defRPr sz="1400"/>
            </a:pPr>
            <a:r>
              <a:t>Kate Philbrick | Hannah Lynn</a:t>
            </a:r>
          </a:p>
          <a:p>
            <a:pPr marL="0" indent="0" algn="r">
              <a:spcBef>
                <a:spcPts val="300"/>
              </a:spcBef>
              <a:buSzTx/>
              <a:buNone/>
              <a:defRPr sz="1400"/>
            </a:pPr>
            <a:r>
              <a:t>contact@networkcope.eu</a:t>
            </a:r>
          </a:p>
          <a:p>
            <a:pPr marL="0" indent="0" algn="r">
              <a:spcBef>
                <a:spcPts val="300"/>
              </a:spcBef>
              <a:buSzTx/>
              <a:buNone/>
              <a:defRPr sz="1400"/>
            </a:pPr>
            <a:r>
              <a:t>Children of Prisoners Europe (COPE)</a:t>
            </a:r>
          </a:p>
          <a:p>
            <a:pPr marL="0" indent="0" algn="r">
              <a:spcBef>
                <a:spcPts val="300"/>
              </a:spcBef>
              <a:buSzTx/>
              <a:buNone/>
              <a:defRPr sz="1400"/>
            </a:pPr>
            <a:r>
              <a:t>10 January 2017</a:t>
            </a:r>
          </a:p>
          <a:p>
            <a:pPr marL="0" indent="0" algn="r">
              <a:spcBef>
                <a:spcPts val="300"/>
              </a:spcBef>
              <a:buSzTx/>
              <a:buNone/>
              <a:defRPr sz="1400"/>
            </a:pPr>
            <a:r>
              <a:t>Quality of Childhood session</a:t>
            </a:r>
          </a:p>
          <a:p>
            <a:pPr marL="0" indent="0" algn="r">
              <a:spcBef>
                <a:spcPts val="300"/>
              </a:spcBef>
              <a:buSzTx/>
              <a:buNone/>
              <a:defRPr sz="1400"/>
            </a:pPr>
            <a:r>
              <a:t>European Parliament</a:t>
            </a:r>
          </a:p>
        </p:txBody>
      </p:sp>
      <p:pic>
        <p:nvPicPr>
          <p:cNvPr id="572" name="image34.jpeg" descr="Image 2.jpg"/>
          <p:cNvPicPr>
            <a:picLocks noChangeAspect="1"/>
          </p:cNvPicPr>
          <p:nvPr/>
        </p:nvPicPr>
        <p:blipFill rotWithShape="1">
          <a:blip r:embed="rId3">
            <a:extLst/>
          </a:blip>
          <a:srcRect l="1932"/>
          <a:stretch/>
        </p:blipFill>
        <p:spPr>
          <a:xfrm>
            <a:off x="0" y="388982"/>
            <a:ext cx="9144000" cy="646901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Shape 574"/>
          <p:cNvSpPr/>
          <p:nvPr/>
        </p:nvSpPr>
        <p:spPr>
          <a:xfrm>
            <a:off x="5029200" y="44381"/>
            <a:ext cx="4114800" cy="27699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solidFill>
                  <a:srgbClr val="FFFFFF"/>
                </a:solidFill>
              </a:defRPr>
            </a:lvl1pPr>
          </a:lstStyle>
          <a:p>
            <a:r>
              <a:t>Children of Prisoners Europe</a:t>
            </a:r>
          </a:p>
        </p:txBody>
      </p:sp>
      <p:sp>
        <p:nvSpPr>
          <p:cNvPr id="575" name="Shape 575"/>
          <p:cNvSpPr>
            <a:spLocks noGrp="1"/>
          </p:cNvSpPr>
          <p:nvPr>
            <p:ph type="title"/>
          </p:nvPr>
        </p:nvSpPr>
        <p:spPr>
          <a:xfrm>
            <a:off x="-889000" y="5381133"/>
            <a:ext cx="8229600" cy="990600"/>
          </a:xfrm>
          <a:prstGeom prst="rect">
            <a:avLst/>
          </a:prstGeom>
        </p:spPr>
        <p:txBody>
          <a:bodyPr/>
          <a:lstStyle/>
          <a:p>
            <a:r>
              <a:t>Thank you</a:t>
            </a:r>
          </a:p>
        </p:txBody>
      </p:sp>
      <p:sp>
        <p:nvSpPr>
          <p:cNvPr id="576" name="Shape 576"/>
          <p:cNvSpPr>
            <a:spLocks noGrp="1"/>
          </p:cNvSpPr>
          <p:nvPr>
            <p:ph type="body" sz="quarter" idx="1"/>
          </p:nvPr>
        </p:nvSpPr>
        <p:spPr>
          <a:xfrm>
            <a:off x="3657600" y="5048933"/>
            <a:ext cx="5029200" cy="1678947"/>
          </a:xfrm>
          <a:prstGeom prst="rect">
            <a:avLst/>
          </a:prstGeom>
        </p:spPr>
        <p:txBody>
          <a:bodyPr/>
          <a:lstStyle/>
          <a:p>
            <a:pPr marL="0" indent="0" algn="r">
              <a:spcBef>
                <a:spcPts val="300"/>
              </a:spcBef>
              <a:buSzTx/>
              <a:buNone/>
              <a:defRPr sz="1400"/>
            </a:pPr>
            <a:r>
              <a:t>Kate Philbrick | Hannah Lynn</a:t>
            </a:r>
          </a:p>
          <a:p>
            <a:pPr marL="0" indent="0" algn="r">
              <a:spcBef>
                <a:spcPts val="300"/>
              </a:spcBef>
              <a:buSzTx/>
              <a:buNone/>
              <a:defRPr sz="1400"/>
            </a:pPr>
            <a:r>
              <a:t>contact@networkcope.eu</a:t>
            </a:r>
          </a:p>
          <a:p>
            <a:pPr marL="0" indent="0" algn="r">
              <a:spcBef>
                <a:spcPts val="300"/>
              </a:spcBef>
              <a:buSzTx/>
              <a:buNone/>
              <a:defRPr sz="1400"/>
            </a:pPr>
            <a:r>
              <a:t>Children of Prisoners Europe (COPE)</a:t>
            </a:r>
          </a:p>
          <a:p>
            <a:pPr marL="0" indent="0" algn="r">
              <a:spcBef>
                <a:spcPts val="300"/>
              </a:spcBef>
              <a:buSzTx/>
              <a:buNone/>
              <a:defRPr sz="1400"/>
            </a:pPr>
            <a:r>
              <a:t>10 January 2017</a:t>
            </a:r>
          </a:p>
          <a:p>
            <a:pPr marL="0" indent="0" algn="r">
              <a:spcBef>
                <a:spcPts val="300"/>
              </a:spcBef>
              <a:buSzTx/>
              <a:buNone/>
              <a:defRPr sz="1400"/>
            </a:pPr>
            <a:r>
              <a:t>Quality of Childhood session</a:t>
            </a:r>
          </a:p>
          <a:p>
            <a:pPr marL="0" indent="0" algn="r">
              <a:spcBef>
                <a:spcPts val="300"/>
              </a:spcBef>
              <a:buSzTx/>
              <a:buNone/>
              <a:defRPr sz="1400"/>
            </a:pPr>
            <a:r>
              <a:t>European Parliament</a:t>
            </a:r>
          </a:p>
        </p:txBody>
      </p:sp>
      <p:pic>
        <p:nvPicPr>
          <p:cNvPr id="577" name="image35.jpeg" descr="10 Francesco 9 anni.jpg"/>
          <p:cNvPicPr>
            <a:picLocks noChangeAspect="1"/>
          </p:cNvPicPr>
          <p:nvPr/>
        </p:nvPicPr>
        <p:blipFill rotWithShape="1">
          <a:blip r:embed="rId3">
            <a:extLst/>
          </a:blip>
          <a:srcRect t="2901"/>
          <a:stretch/>
        </p:blipFill>
        <p:spPr>
          <a:xfrm>
            <a:off x="0" y="400108"/>
            <a:ext cx="9144000" cy="645789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 name="Shape 579"/>
          <p:cNvSpPr/>
          <p:nvPr/>
        </p:nvSpPr>
        <p:spPr>
          <a:xfrm>
            <a:off x="5029200" y="44381"/>
            <a:ext cx="4114800" cy="27699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solidFill>
                  <a:srgbClr val="FFFFFF"/>
                </a:solidFill>
              </a:defRPr>
            </a:lvl1pPr>
          </a:lstStyle>
          <a:p>
            <a:r>
              <a:t>Children of Prisoners Europe</a:t>
            </a:r>
          </a:p>
        </p:txBody>
      </p:sp>
      <p:sp>
        <p:nvSpPr>
          <p:cNvPr id="580" name="Shape 580"/>
          <p:cNvSpPr>
            <a:spLocks noGrp="1"/>
          </p:cNvSpPr>
          <p:nvPr>
            <p:ph type="title"/>
          </p:nvPr>
        </p:nvSpPr>
        <p:spPr>
          <a:xfrm>
            <a:off x="-889000" y="5381133"/>
            <a:ext cx="8229600" cy="990600"/>
          </a:xfrm>
          <a:prstGeom prst="rect">
            <a:avLst/>
          </a:prstGeom>
        </p:spPr>
        <p:txBody>
          <a:bodyPr/>
          <a:lstStyle/>
          <a:p>
            <a:r>
              <a:t>Thank you</a:t>
            </a:r>
          </a:p>
        </p:txBody>
      </p:sp>
      <p:sp>
        <p:nvSpPr>
          <p:cNvPr id="581" name="Shape 581"/>
          <p:cNvSpPr>
            <a:spLocks noGrp="1"/>
          </p:cNvSpPr>
          <p:nvPr>
            <p:ph type="body" sz="quarter" idx="1"/>
          </p:nvPr>
        </p:nvSpPr>
        <p:spPr>
          <a:xfrm>
            <a:off x="3657600" y="5048933"/>
            <a:ext cx="5029200" cy="1678947"/>
          </a:xfrm>
          <a:prstGeom prst="rect">
            <a:avLst/>
          </a:prstGeom>
        </p:spPr>
        <p:txBody>
          <a:bodyPr/>
          <a:lstStyle/>
          <a:p>
            <a:pPr marL="0" indent="0" algn="r">
              <a:spcBef>
                <a:spcPts val="300"/>
              </a:spcBef>
              <a:buSzTx/>
              <a:buNone/>
              <a:defRPr sz="1400"/>
            </a:pPr>
            <a:r>
              <a:t>Kate Philbrick | Hannah Lynn</a:t>
            </a:r>
          </a:p>
          <a:p>
            <a:pPr marL="0" indent="0" algn="r">
              <a:spcBef>
                <a:spcPts val="300"/>
              </a:spcBef>
              <a:buSzTx/>
              <a:buNone/>
              <a:defRPr sz="1400"/>
            </a:pPr>
            <a:r>
              <a:t>contact@networkcope.eu</a:t>
            </a:r>
          </a:p>
          <a:p>
            <a:pPr marL="0" indent="0" algn="r">
              <a:spcBef>
                <a:spcPts val="300"/>
              </a:spcBef>
              <a:buSzTx/>
              <a:buNone/>
              <a:defRPr sz="1400"/>
            </a:pPr>
            <a:r>
              <a:t>Children of Prisoners Europe (COPE)</a:t>
            </a:r>
          </a:p>
          <a:p>
            <a:pPr marL="0" indent="0" algn="r">
              <a:spcBef>
                <a:spcPts val="300"/>
              </a:spcBef>
              <a:buSzTx/>
              <a:buNone/>
              <a:defRPr sz="1400"/>
            </a:pPr>
            <a:r>
              <a:t>10 January 2017</a:t>
            </a:r>
          </a:p>
          <a:p>
            <a:pPr marL="0" indent="0" algn="r">
              <a:spcBef>
                <a:spcPts val="300"/>
              </a:spcBef>
              <a:buSzTx/>
              <a:buNone/>
              <a:defRPr sz="1400"/>
            </a:pPr>
            <a:r>
              <a:t>Quality of Childhood session</a:t>
            </a:r>
          </a:p>
          <a:p>
            <a:pPr marL="0" indent="0" algn="r">
              <a:spcBef>
                <a:spcPts val="300"/>
              </a:spcBef>
              <a:buSzTx/>
              <a:buNone/>
              <a:defRPr sz="1400"/>
            </a:pPr>
            <a:r>
              <a:t>European Parliament</a:t>
            </a:r>
          </a:p>
        </p:txBody>
      </p:sp>
      <p:pic>
        <p:nvPicPr>
          <p:cNvPr id="582" name="image36.jpeg" descr="- Jophy Cheng, 7y, - n. 063.JPG"/>
          <p:cNvPicPr>
            <a:picLocks noChangeAspect="1"/>
          </p:cNvPicPr>
          <p:nvPr/>
        </p:nvPicPr>
        <p:blipFill>
          <a:blip r:embed="rId3">
            <a:extLst/>
          </a:blip>
          <a:stretch>
            <a:fillRect/>
          </a:stretch>
        </p:blipFill>
        <p:spPr>
          <a:xfrm>
            <a:off x="2" y="374876"/>
            <a:ext cx="9143999" cy="6483125"/>
          </a:xfrm>
          <a:prstGeom prst="rect">
            <a:avLst/>
          </a:prstGeom>
          <a:ln w="12700">
            <a:miter lim="400000"/>
          </a:ln>
        </p:spPr>
      </p:pic>
      <p:sp>
        <p:nvSpPr>
          <p:cNvPr id="583" name="Shape 583"/>
          <p:cNvSpPr/>
          <p:nvPr/>
        </p:nvSpPr>
        <p:spPr>
          <a:xfrm>
            <a:off x="4704050" y="797086"/>
            <a:ext cx="2854447" cy="707886"/>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45719" rIns="45719">
            <a:spAutoFit/>
          </a:bodyPr>
          <a:lstStyle/>
          <a:p>
            <a:pPr algn="ctr" defTabSz="457200">
              <a:defRPr sz="2000">
                <a:solidFill>
                  <a:srgbClr val="FFD824"/>
                </a:solidFill>
                <a:latin typeface="Bradley Hand ITC TT-Bold"/>
                <a:ea typeface="Bradley Hand ITC TT-Bold"/>
                <a:cs typeface="Bradley Hand ITC TT-Bold"/>
                <a:sym typeface="Bradley Hand ITC TT-Bold"/>
              </a:defRPr>
            </a:pPr>
            <a:r>
              <a:t>“The big wall scares me” </a:t>
            </a:r>
          </a:p>
          <a:p>
            <a:pPr algn="ctr" defTabSz="457200">
              <a:defRPr sz="2000">
                <a:solidFill>
                  <a:srgbClr val="FFD824"/>
                </a:solidFill>
                <a:latin typeface="Bradley Hand ITC TT-Bold"/>
                <a:ea typeface="Bradley Hand ITC TT-Bold"/>
                <a:cs typeface="Bradley Hand ITC TT-Bold"/>
                <a:sym typeface="Bradley Hand ITC TT-Bold"/>
              </a:defRPr>
            </a:pPr>
            <a:r>
              <a:t>Jophy, 7 years old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 name="Shape 585"/>
          <p:cNvSpPr/>
          <p:nvPr/>
        </p:nvSpPr>
        <p:spPr>
          <a:xfrm>
            <a:off x="5029200" y="44381"/>
            <a:ext cx="4114800" cy="27699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solidFill>
                  <a:srgbClr val="FFFFFF"/>
                </a:solidFill>
              </a:defRPr>
            </a:lvl1pPr>
          </a:lstStyle>
          <a:p>
            <a:r>
              <a:t>Children of Prisoners Europe</a:t>
            </a:r>
          </a:p>
        </p:txBody>
      </p:sp>
      <p:sp>
        <p:nvSpPr>
          <p:cNvPr id="586" name="Shape 586"/>
          <p:cNvSpPr>
            <a:spLocks noGrp="1"/>
          </p:cNvSpPr>
          <p:nvPr>
            <p:ph type="title"/>
          </p:nvPr>
        </p:nvSpPr>
        <p:spPr>
          <a:xfrm>
            <a:off x="-889000" y="5381133"/>
            <a:ext cx="8229600" cy="990600"/>
          </a:xfrm>
          <a:prstGeom prst="rect">
            <a:avLst/>
          </a:prstGeom>
        </p:spPr>
        <p:txBody>
          <a:bodyPr/>
          <a:lstStyle/>
          <a:p>
            <a:r>
              <a:t>Thank you</a:t>
            </a:r>
          </a:p>
        </p:txBody>
      </p:sp>
      <p:sp>
        <p:nvSpPr>
          <p:cNvPr id="587" name="Shape 587"/>
          <p:cNvSpPr>
            <a:spLocks noGrp="1"/>
          </p:cNvSpPr>
          <p:nvPr>
            <p:ph type="body" sz="quarter" idx="1"/>
          </p:nvPr>
        </p:nvSpPr>
        <p:spPr>
          <a:xfrm>
            <a:off x="3657600" y="5048933"/>
            <a:ext cx="5029200" cy="1678947"/>
          </a:xfrm>
          <a:prstGeom prst="rect">
            <a:avLst/>
          </a:prstGeom>
        </p:spPr>
        <p:txBody>
          <a:bodyPr/>
          <a:lstStyle/>
          <a:p>
            <a:pPr marL="0" indent="0" algn="r">
              <a:spcBef>
                <a:spcPts val="300"/>
              </a:spcBef>
              <a:buSzTx/>
              <a:buNone/>
              <a:defRPr sz="1400"/>
            </a:pPr>
            <a:r>
              <a:t>Kate Philbrick | Hannah Lynn</a:t>
            </a:r>
          </a:p>
          <a:p>
            <a:pPr marL="0" indent="0" algn="r">
              <a:spcBef>
                <a:spcPts val="300"/>
              </a:spcBef>
              <a:buSzTx/>
              <a:buNone/>
              <a:defRPr sz="1400"/>
            </a:pPr>
            <a:r>
              <a:t>contact@networkcope.eu</a:t>
            </a:r>
          </a:p>
          <a:p>
            <a:pPr marL="0" indent="0" algn="r">
              <a:spcBef>
                <a:spcPts val="300"/>
              </a:spcBef>
              <a:buSzTx/>
              <a:buNone/>
              <a:defRPr sz="1400"/>
            </a:pPr>
            <a:r>
              <a:t>Children of Prisoners Europe (COPE)</a:t>
            </a:r>
          </a:p>
          <a:p>
            <a:pPr marL="0" indent="0" algn="r">
              <a:spcBef>
                <a:spcPts val="300"/>
              </a:spcBef>
              <a:buSzTx/>
              <a:buNone/>
              <a:defRPr sz="1400"/>
            </a:pPr>
            <a:r>
              <a:t>10 January 2017</a:t>
            </a:r>
          </a:p>
          <a:p>
            <a:pPr marL="0" indent="0" algn="r">
              <a:spcBef>
                <a:spcPts val="300"/>
              </a:spcBef>
              <a:buSzTx/>
              <a:buNone/>
              <a:defRPr sz="1400"/>
            </a:pPr>
            <a:r>
              <a:t>Quality of Childhood session</a:t>
            </a:r>
          </a:p>
          <a:p>
            <a:pPr marL="0" indent="0" algn="r">
              <a:spcBef>
                <a:spcPts val="300"/>
              </a:spcBef>
              <a:buSzTx/>
              <a:buNone/>
              <a:defRPr sz="1400"/>
            </a:pPr>
            <a:r>
              <a:t>European Parliament</a:t>
            </a:r>
          </a:p>
        </p:txBody>
      </p:sp>
      <p:pic>
        <p:nvPicPr>
          <p:cNvPr id="588" name="image37.jpeg" descr="*dessin Norah, 8 yearsJPG.jpg"/>
          <p:cNvPicPr>
            <a:picLocks noChangeAspect="1"/>
          </p:cNvPicPr>
          <p:nvPr/>
        </p:nvPicPr>
        <p:blipFill rotWithShape="1">
          <a:blip r:embed="rId3">
            <a:extLst/>
          </a:blip>
          <a:srcRect b="6202"/>
          <a:stretch/>
        </p:blipFill>
        <p:spPr>
          <a:xfrm>
            <a:off x="0" y="425320"/>
            <a:ext cx="9144000" cy="643268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Shape 590"/>
          <p:cNvSpPr/>
          <p:nvPr/>
        </p:nvSpPr>
        <p:spPr>
          <a:xfrm>
            <a:off x="5029200" y="44381"/>
            <a:ext cx="4114800" cy="27699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solidFill>
                  <a:srgbClr val="FFFFFF"/>
                </a:solidFill>
              </a:defRPr>
            </a:lvl1pPr>
          </a:lstStyle>
          <a:p>
            <a:r>
              <a:t>Children of Prisoners Europe</a:t>
            </a:r>
          </a:p>
        </p:txBody>
      </p:sp>
      <p:sp>
        <p:nvSpPr>
          <p:cNvPr id="591" name="Shape 591"/>
          <p:cNvSpPr>
            <a:spLocks noGrp="1"/>
          </p:cNvSpPr>
          <p:nvPr>
            <p:ph type="title"/>
          </p:nvPr>
        </p:nvSpPr>
        <p:spPr>
          <a:xfrm>
            <a:off x="-889000" y="5381133"/>
            <a:ext cx="8229600" cy="990600"/>
          </a:xfrm>
          <a:prstGeom prst="rect">
            <a:avLst/>
          </a:prstGeom>
        </p:spPr>
        <p:txBody>
          <a:bodyPr/>
          <a:lstStyle/>
          <a:p>
            <a:r>
              <a:t>Thank you</a:t>
            </a:r>
          </a:p>
        </p:txBody>
      </p:sp>
      <p:sp>
        <p:nvSpPr>
          <p:cNvPr id="592" name="Shape 592"/>
          <p:cNvSpPr>
            <a:spLocks noGrp="1"/>
          </p:cNvSpPr>
          <p:nvPr>
            <p:ph type="body" sz="quarter" idx="1"/>
          </p:nvPr>
        </p:nvSpPr>
        <p:spPr>
          <a:xfrm>
            <a:off x="3657600" y="5048933"/>
            <a:ext cx="5029200" cy="1678947"/>
          </a:xfrm>
          <a:prstGeom prst="rect">
            <a:avLst/>
          </a:prstGeom>
        </p:spPr>
        <p:txBody>
          <a:bodyPr/>
          <a:lstStyle/>
          <a:p>
            <a:pPr marL="0" indent="0" algn="r">
              <a:spcBef>
                <a:spcPts val="300"/>
              </a:spcBef>
              <a:buSzTx/>
              <a:buNone/>
              <a:defRPr sz="1400"/>
            </a:pPr>
            <a:r>
              <a:t>Kate Philbrick | Hannah Lynn</a:t>
            </a:r>
          </a:p>
          <a:p>
            <a:pPr marL="0" indent="0" algn="r">
              <a:spcBef>
                <a:spcPts val="300"/>
              </a:spcBef>
              <a:buSzTx/>
              <a:buNone/>
              <a:defRPr sz="1400"/>
            </a:pPr>
            <a:r>
              <a:t>contact@networkcope.eu</a:t>
            </a:r>
          </a:p>
          <a:p>
            <a:pPr marL="0" indent="0" algn="r">
              <a:spcBef>
                <a:spcPts val="300"/>
              </a:spcBef>
              <a:buSzTx/>
              <a:buNone/>
              <a:defRPr sz="1400"/>
            </a:pPr>
            <a:r>
              <a:t>Children of Prisoners Europe (COPE)</a:t>
            </a:r>
          </a:p>
          <a:p>
            <a:pPr marL="0" indent="0" algn="r">
              <a:spcBef>
                <a:spcPts val="300"/>
              </a:spcBef>
              <a:buSzTx/>
              <a:buNone/>
              <a:defRPr sz="1400"/>
            </a:pPr>
            <a:r>
              <a:t>10 January 2017</a:t>
            </a:r>
          </a:p>
          <a:p>
            <a:pPr marL="0" indent="0" algn="r">
              <a:spcBef>
                <a:spcPts val="300"/>
              </a:spcBef>
              <a:buSzTx/>
              <a:buNone/>
              <a:defRPr sz="1400"/>
            </a:pPr>
            <a:r>
              <a:t>Quality of Childhood session</a:t>
            </a:r>
          </a:p>
          <a:p>
            <a:pPr marL="0" indent="0" algn="r">
              <a:spcBef>
                <a:spcPts val="300"/>
              </a:spcBef>
              <a:buSzTx/>
              <a:buNone/>
              <a:defRPr sz="1400"/>
            </a:pPr>
            <a:r>
              <a:t>European Parliament</a:t>
            </a:r>
          </a:p>
        </p:txBody>
      </p:sp>
      <p:pic>
        <p:nvPicPr>
          <p:cNvPr id="593" name="image38.jpeg" descr="mmzEHU1MnF6DsMK4ny4RPKLVGQlpRtB-c9bXjC-x_nk.jpg"/>
          <p:cNvPicPr>
            <a:picLocks noChangeAspect="1"/>
          </p:cNvPicPr>
          <p:nvPr/>
        </p:nvPicPr>
        <p:blipFill rotWithShape="1">
          <a:blip r:embed="rId3">
            <a:extLst/>
          </a:blip>
          <a:srcRect l="4127" t="2296" r="3074" b="1647"/>
          <a:stretch/>
        </p:blipFill>
        <p:spPr>
          <a:xfrm>
            <a:off x="0" y="395824"/>
            <a:ext cx="9144000" cy="669213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 name="Shape 595"/>
          <p:cNvSpPr/>
          <p:nvPr/>
        </p:nvSpPr>
        <p:spPr>
          <a:xfrm>
            <a:off x="5029200" y="44381"/>
            <a:ext cx="4114800" cy="27699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solidFill>
                  <a:srgbClr val="FFFFFF"/>
                </a:solidFill>
              </a:defRPr>
            </a:lvl1pPr>
          </a:lstStyle>
          <a:p>
            <a:r>
              <a:t>Children of Prisoners Europe</a:t>
            </a:r>
          </a:p>
        </p:txBody>
      </p:sp>
      <p:sp>
        <p:nvSpPr>
          <p:cNvPr id="596" name="Shape 596"/>
          <p:cNvSpPr>
            <a:spLocks noGrp="1"/>
          </p:cNvSpPr>
          <p:nvPr>
            <p:ph type="title"/>
          </p:nvPr>
        </p:nvSpPr>
        <p:spPr>
          <a:xfrm>
            <a:off x="-889000" y="5381133"/>
            <a:ext cx="8229600" cy="990600"/>
          </a:xfrm>
          <a:prstGeom prst="rect">
            <a:avLst/>
          </a:prstGeom>
        </p:spPr>
        <p:txBody>
          <a:bodyPr/>
          <a:lstStyle/>
          <a:p>
            <a:r>
              <a:t>Thank you</a:t>
            </a:r>
          </a:p>
        </p:txBody>
      </p:sp>
      <p:sp>
        <p:nvSpPr>
          <p:cNvPr id="597" name="Shape 597"/>
          <p:cNvSpPr>
            <a:spLocks noGrp="1"/>
          </p:cNvSpPr>
          <p:nvPr>
            <p:ph type="body" sz="quarter" idx="1"/>
          </p:nvPr>
        </p:nvSpPr>
        <p:spPr>
          <a:xfrm>
            <a:off x="3657600" y="5048933"/>
            <a:ext cx="5029200" cy="1678947"/>
          </a:xfrm>
          <a:prstGeom prst="rect">
            <a:avLst/>
          </a:prstGeom>
        </p:spPr>
        <p:txBody>
          <a:bodyPr/>
          <a:lstStyle/>
          <a:p>
            <a:pPr marL="0" indent="0" algn="r">
              <a:spcBef>
                <a:spcPts val="300"/>
              </a:spcBef>
              <a:buSzTx/>
              <a:buNone/>
              <a:defRPr sz="1400"/>
            </a:pPr>
            <a:r>
              <a:t>Kate Philbrick | Hannah Lynn</a:t>
            </a:r>
          </a:p>
          <a:p>
            <a:pPr marL="0" indent="0" algn="r">
              <a:spcBef>
                <a:spcPts val="300"/>
              </a:spcBef>
              <a:buSzTx/>
              <a:buNone/>
              <a:defRPr sz="1400"/>
            </a:pPr>
            <a:r>
              <a:t>contact@networkcope.eu</a:t>
            </a:r>
          </a:p>
          <a:p>
            <a:pPr marL="0" indent="0" algn="r">
              <a:spcBef>
                <a:spcPts val="300"/>
              </a:spcBef>
              <a:buSzTx/>
              <a:buNone/>
              <a:defRPr sz="1400"/>
            </a:pPr>
            <a:r>
              <a:t>Children of Prisoners Europe (COPE)</a:t>
            </a:r>
          </a:p>
          <a:p>
            <a:pPr marL="0" indent="0" algn="r">
              <a:spcBef>
                <a:spcPts val="300"/>
              </a:spcBef>
              <a:buSzTx/>
              <a:buNone/>
              <a:defRPr sz="1400"/>
            </a:pPr>
            <a:r>
              <a:t>10 January 2017</a:t>
            </a:r>
          </a:p>
          <a:p>
            <a:pPr marL="0" indent="0" algn="r">
              <a:spcBef>
                <a:spcPts val="300"/>
              </a:spcBef>
              <a:buSzTx/>
              <a:buNone/>
              <a:defRPr sz="1400"/>
            </a:pPr>
            <a:r>
              <a:t>Quality of Childhood session</a:t>
            </a:r>
          </a:p>
          <a:p>
            <a:pPr marL="0" indent="0" algn="r">
              <a:spcBef>
                <a:spcPts val="300"/>
              </a:spcBef>
              <a:buSzTx/>
              <a:buNone/>
              <a:defRPr sz="1400"/>
            </a:pPr>
            <a:r>
              <a:t>European Parliament</a:t>
            </a:r>
          </a:p>
        </p:txBody>
      </p:sp>
      <p:pic>
        <p:nvPicPr>
          <p:cNvPr id="598" name="image39.jpeg" descr="- Edward Tubetano, 6y, - n. 239.JPG"/>
          <p:cNvPicPr>
            <a:picLocks noChangeAspect="1"/>
          </p:cNvPicPr>
          <p:nvPr/>
        </p:nvPicPr>
        <p:blipFill>
          <a:blip r:embed="rId3">
            <a:extLst/>
          </a:blip>
          <a:stretch>
            <a:fillRect/>
          </a:stretch>
        </p:blipFill>
        <p:spPr>
          <a:xfrm>
            <a:off x="0" y="395824"/>
            <a:ext cx="9144000" cy="651366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 name="Shape 600"/>
          <p:cNvSpPr/>
          <p:nvPr/>
        </p:nvSpPr>
        <p:spPr>
          <a:xfrm>
            <a:off x="5029200" y="44381"/>
            <a:ext cx="4114800" cy="27699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solidFill>
                  <a:srgbClr val="FFFFFF"/>
                </a:solidFill>
              </a:defRPr>
            </a:lvl1pPr>
          </a:lstStyle>
          <a:p>
            <a:r>
              <a:t>Children of Prisoners Europe</a:t>
            </a:r>
          </a:p>
        </p:txBody>
      </p:sp>
      <p:sp>
        <p:nvSpPr>
          <p:cNvPr id="601" name="Shape 601"/>
          <p:cNvSpPr>
            <a:spLocks noGrp="1"/>
          </p:cNvSpPr>
          <p:nvPr>
            <p:ph type="title"/>
          </p:nvPr>
        </p:nvSpPr>
        <p:spPr>
          <a:xfrm>
            <a:off x="-889000" y="5381133"/>
            <a:ext cx="8229600" cy="990600"/>
          </a:xfrm>
          <a:prstGeom prst="rect">
            <a:avLst/>
          </a:prstGeom>
        </p:spPr>
        <p:txBody>
          <a:bodyPr/>
          <a:lstStyle/>
          <a:p>
            <a:r>
              <a:t>Thank you</a:t>
            </a:r>
          </a:p>
        </p:txBody>
      </p:sp>
      <p:sp>
        <p:nvSpPr>
          <p:cNvPr id="602" name="Shape 602"/>
          <p:cNvSpPr>
            <a:spLocks noGrp="1"/>
          </p:cNvSpPr>
          <p:nvPr>
            <p:ph type="body" sz="quarter" idx="1"/>
          </p:nvPr>
        </p:nvSpPr>
        <p:spPr>
          <a:xfrm>
            <a:off x="3657600" y="5048933"/>
            <a:ext cx="5029200" cy="1678947"/>
          </a:xfrm>
          <a:prstGeom prst="rect">
            <a:avLst/>
          </a:prstGeom>
        </p:spPr>
        <p:txBody>
          <a:bodyPr/>
          <a:lstStyle/>
          <a:p>
            <a:pPr marL="0" indent="0" algn="r">
              <a:spcBef>
                <a:spcPts val="300"/>
              </a:spcBef>
              <a:buSzTx/>
              <a:buNone/>
              <a:defRPr sz="1400"/>
            </a:pPr>
            <a:r>
              <a:t>Kate Philbrick | Hannah Lynn</a:t>
            </a:r>
          </a:p>
          <a:p>
            <a:pPr marL="0" indent="0" algn="r">
              <a:spcBef>
                <a:spcPts val="300"/>
              </a:spcBef>
              <a:buSzTx/>
              <a:buNone/>
              <a:defRPr sz="1400"/>
            </a:pPr>
            <a:r>
              <a:t>contact@networkcope.eu</a:t>
            </a:r>
          </a:p>
          <a:p>
            <a:pPr marL="0" indent="0" algn="r">
              <a:spcBef>
                <a:spcPts val="300"/>
              </a:spcBef>
              <a:buSzTx/>
              <a:buNone/>
              <a:defRPr sz="1400"/>
            </a:pPr>
            <a:r>
              <a:t>Children of Prisoners Europe (COPE)</a:t>
            </a:r>
          </a:p>
          <a:p>
            <a:pPr marL="0" indent="0" algn="r">
              <a:spcBef>
                <a:spcPts val="300"/>
              </a:spcBef>
              <a:buSzTx/>
              <a:buNone/>
              <a:defRPr sz="1400"/>
            </a:pPr>
            <a:r>
              <a:t>10 January 2017</a:t>
            </a:r>
          </a:p>
          <a:p>
            <a:pPr marL="0" indent="0" algn="r">
              <a:spcBef>
                <a:spcPts val="300"/>
              </a:spcBef>
              <a:buSzTx/>
              <a:buNone/>
              <a:defRPr sz="1400"/>
            </a:pPr>
            <a:r>
              <a:t>Quality of Childhood session</a:t>
            </a:r>
          </a:p>
          <a:p>
            <a:pPr marL="0" indent="0" algn="r">
              <a:spcBef>
                <a:spcPts val="300"/>
              </a:spcBef>
              <a:buSzTx/>
              <a:buNone/>
              <a:defRPr sz="1400"/>
            </a:pPr>
            <a:r>
              <a:t>European Parliament</a:t>
            </a:r>
          </a:p>
        </p:txBody>
      </p:sp>
      <p:pic>
        <p:nvPicPr>
          <p:cNvPr id="603" name="image40.jpeg" descr="LUSH Image 3.jpg"/>
          <p:cNvPicPr>
            <a:picLocks noChangeAspect="1"/>
          </p:cNvPicPr>
          <p:nvPr/>
        </p:nvPicPr>
        <p:blipFill rotWithShape="1">
          <a:blip r:embed="rId3">
            <a:extLst/>
          </a:blip>
          <a:srcRect b="5335"/>
          <a:stretch/>
        </p:blipFill>
        <p:spPr>
          <a:xfrm>
            <a:off x="0" y="392926"/>
            <a:ext cx="9144000" cy="646507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 name="Shape 605"/>
          <p:cNvSpPr/>
          <p:nvPr/>
        </p:nvSpPr>
        <p:spPr>
          <a:xfrm>
            <a:off x="5029200" y="44381"/>
            <a:ext cx="4114800" cy="27699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solidFill>
                  <a:srgbClr val="FFFFFF"/>
                </a:solidFill>
              </a:defRPr>
            </a:lvl1pPr>
          </a:lstStyle>
          <a:p>
            <a:r>
              <a:t>Children of Prisoners Europe</a:t>
            </a:r>
          </a:p>
        </p:txBody>
      </p:sp>
      <p:sp>
        <p:nvSpPr>
          <p:cNvPr id="606" name="Shape 606"/>
          <p:cNvSpPr>
            <a:spLocks noGrp="1"/>
          </p:cNvSpPr>
          <p:nvPr>
            <p:ph type="title"/>
          </p:nvPr>
        </p:nvSpPr>
        <p:spPr>
          <a:xfrm>
            <a:off x="-889000" y="5381133"/>
            <a:ext cx="8229600" cy="990600"/>
          </a:xfrm>
          <a:prstGeom prst="rect">
            <a:avLst/>
          </a:prstGeom>
        </p:spPr>
        <p:txBody>
          <a:bodyPr/>
          <a:lstStyle/>
          <a:p>
            <a:r>
              <a:t>Thank you</a:t>
            </a:r>
          </a:p>
        </p:txBody>
      </p:sp>
      <p:sp>
        <p:nvSpPr>
          <p:cNvPr id="607" name="Shape 607"/>
          <p:cNvSpPr>
            <a:spLocks noGrp="1"/>
          </p:cNvSpPr>
          <p:nvPr>
            <p:ph type="body" sz="quarter" idx="1"/>
          </p:nvPr>
        </p:nvSpPr>
        <p:spPr>
          <a:xfrm>
            <a:off x="3657600" y="5048933"/>
            <a:ext cx="5029200" cy="1678947"/>
          </a:xfrm>
          <a:prstGeom prst="rect">
            <a:avLst/>
          </a:prstGeom>
        </p:spPr>
        <p:txBody>
          <a:bodyPr/>
          <a:lstStyle/>
          <a:p>
            <a:pPr marL="0" indent="0" algn="r">
              <a:spcBef>
                <a:spcPts val="300"/>
              </a:spcBef>
              <a:buSzTx/>
              <a:buNone/>
              <a:defRPr sz="1400"/>
            </a:pPr>
            <a:r>
              <a:t>Kate Philbrick | Hannah Lynn</a:t>
            </a:r>
          </a:p>
          <a:p>
            <a:pPr marL="0" indent="0" algn="r">
              <a:spcBef>
                <a:spcPts val="300"/>
              </a:spcBef>
              <a:buSzTx/>
              <a:buNone/>
              <a:defRPr sz="1400"/>
            </a:pPr>
            <a:r>
              <a:t>contact@networkcope.eu</a:t>
            </a:r>
          </a:p>
          <a:p>
            <a:pPr marL="0" indent="0" algn="r">
              <a:spcBef>
                <a:spcPts val="300"/>
              </a:spcBef>
              <a:buSzTx/>
              <a:buNone/>
              <a:defRPr sz="1400"/>
            </a:pPr>
            <a:r>
              <a:t>Children of Prisoners Europe (COPE)</a:t>
            </a:r>
          </a:p>
          <a:p>
            <a:pPr marL="0" indent="0" algn="r">
              <a:spcBef>
                <a:spcPts val="300"/>
              </a:spcBef>
              <a:buSzTx/>
              <a:buNone/>
              <a:defRPr sz="1400"/>
            </a:pPr>
            <a:r>
              <a:t>10 January 2017</a:t>
            </a:r>
          </a:p>
          <a:p>
            <a:pPr marL="0" indent="0" algn="r">
              <a:spcBef>
                <a:spcPts val="300"/>
              </a:spcBef>
              <a:buSzTx/>
              <a:buNone/>
              <a:defRPr sz="1400"/>
            </a:pPr>
            <a:r>
              <a:t>Quality of Childhood session</a:t>
            </a:r>
          </a:p>
          <a:p>
            <a:pPr marL="0" indent="0" algn="r">
              <a:spcBef>
                <a:spcPts val="300"/>
              </a:spcBef>
              <a:buSzTx/>
              <a:buNone/>
              <a:defRPr sz="1400"/>
            </a:pPr>
            <a:r>
              <a:t>European Parliament</a:t>
            </a:r>
          </a:p>
        </p:txBody>
      </p:sp>
      <p:pic>
        <p:nvPicPr>
          <p:cNvPr id="608" name="image41.jpeg" descr="- Viola D’Aluiso, 6y, - n. 072.JPG"/>
          <p:cNvPicPr>
            <a:picLocks noChangeAspect="1"/>
          </p:cNvPicPr>
          <p:nvPr/>
        </p:nvPicPr>
        <p:blipFill>
          <a:blip r:embed="rId3">
            <a:extLst/>
          </a:blip>
          <a:srcRect b="10369"/>
          <a:stretch>
            <a:fillRect/>
          </a:stretch>
        </p:blipFill>
        <p:spPr>
          <a:xfrm>
            <a:off x="1" y="398272"/>
            <a:ext cx="5111897" cy="6510529"/>
          </a:xfrm>
          <a:prstGeom prst="rect">
            <a:avLst/>
          </a:prstGeom>
          <a:ln w="12700">
            <a:miter lim="400000"/>
          </a:ln>
        </p:spPr>
      </p:pic>
      <p:sp>
        <p:nvSpPr>
          <p:cNvPr id="609" name="Shape 609"/>
          <p:cNvSpPr/>
          <p:nvPr/>
        </p:nvSpPr>
        <p:spPr>
          <a:xfrm>
            <a:off x="5705354" y="1509437"/>
            <a:ext cx="2854447" cy="2554545"/>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45719" rIns="45719">
            <a:spAutoFit/>
          </a:bodyPr>
          <a:lstStyle/>
          <a:p>
            <a:pPr algn="ctr" defTabSz="457200">
              <a:defRPr sz="2000">
                <a:latin typeface="Bradley Hand ITC TT-Bold"/>
                <a:ea typeface="Bradley Hand ITC TT-Bold"/>
                <a:cs typeface="Bradley Hand ITC TT-Bold"/>
                <a:sym typeface="Bradley Hand ITC TT-Bold"/>
              </a:defRPr>
            </a:pPr>
            <a:r>
              <a:rPr dirty="0"/>
              <a:t>“</a:t>
            </a:r>
            <a:r>
              <a:rPr b="1" dirty="0">
                <a:latin typeface="Arial"/>
                <a:ea typeface="Arial"/>
                <a:cs typeface="Arial"/>
                <a:sym typeface="Arial"/>
              </a:rPr>
              <a:t>Io sono arrabbiata con papà, ma non dico perché</a:t>
            </a:r>
            <a:r>
              <a:rPr dirty="0">
                <a:latin typeface="Arial"/>
                <a:ea typeface="Arial"/>
                <a:cs typeface="Arial"/>
                <a:sym typeface="Arial"/>
              </a:rPr>
              <a:t>” </a:t>
            </a:r>
            <a:endParaRPr lang="en-GB" dirty="0" smtClean="0">
              <a:latin typeface="Arial"/>
              <a:ea typeface="Arial"/>
              <a:cs typeface="Arial"/>
              <a:sym typeface="Arial"/>
            </a:endParaRPr>
          </a:p>
          <a:p>
            <a:pPr algn="ctr" defTabSz="457200">
              <a:defRPr sz="2000">
                <a:latin typeface="Bradley Hand ITC TT-Bold"/>
                <a:ea typeface="Bradley Hand ITC TT-Bold"/>
                <a:cs typeface="Bradley Hand ITC TT-Bold"/>
                <a:sym typeface="Bradley Hand ITC TT-Bold"/>
              </a:defRPr>
            </a:pPr>
            <a:r>
              <a:rPr lang="en-GB" dirty="0"/>
              <a:t>/</a:t>
            </a:r>
            <a:endParaRPr lang="en-GB" dirty="0" smtClean="0">
              <a:latin typeface="Arial"/>
              <a:ea typeface="Arial"/>
              <a:cs typeface="Arial"/>
              <a:sym typeface="Arial"/>
            </a:endParaRPr>
          </a:p>
          <a:p>
            <a:pPr algn="ctr" defTabSz="457200">
              <a:defRPr sz="2000">
                <a:latin typeface="Bradley Hand ITC TT-Bold"/>
                <a:ea typeface="Bradley Hand ITC TT-Bold"/>
                <a:cs typeface="Bradley Hand ITC TT-Bold"/>
                <a:sym typeface="Bradley Hand ITC TT-Bold"/>
              </a:defRPr>
            </a:pPr>
            <a:r>
              <a:rPr dirty="0" smtClean="0">
                <a:latin typeface="Arial"/>
                <a:ea typeface="Arial"/>
                <a:cs typeface="Arial"/>
                <a:sym typeface="Arial"/>
              </a:rPr>
              <a:t>“</a:t>
            </a:r>
            <a:r>
              <a:rPr b="1" dirty="0">
                <a:latin typeface="Arial"/>
                <a:ea typeface="Arial"/>
                <a:cs typeface="Arial"/>
                <a:sym typeface="Arial"/>
              </a:rPr>
              <a:t>I’m angry at my dad, but I don’t say why</a:t>
            </a:r>
            <a:r>
              <a:rPr dirty="0" smtClean="0"/>
              <a:t>”</a:t>
            </a:r>
            <a:endParaRPr lang="en-GB" dirty="0" smtClean="0"/>
          </a:p>
          <a:p>
            <a:pPr algn="ctr" defTabSz="457200">
              <a:defRPr sz="2000">
                <a:latin typeface="Bradley Hand ITC TT-Bold"/>
                <a:ea typeface="Bradley Hand ITC TT-Bold"/>
                <a:cs typeface="Bradley Hand ITC TT-Bold"/>
                <a:sym typeface="Bradley Hand ITC TT-Bold"/>
              </a:defRPr>
            </a:pPr>
            <a:r>
              <a:rPr dirty="0" smtClean="0"/>
              <a:t> </a:t>
            </a:r>
            <a:endParaRPr dirty="0"/>
          </a:p>
          <a:p>
            <a:pPr algn="ctr" defTabSz="457200">
              <a:defRPr sz="2000">
                <a:latin typeface="Bradley Hand ITC TT-Bold"/>
                <a:ea typeface="Bradley Hand ITC TT-Bold"/>
                <a:cs typeface="Bradley Hand ITC TT-Bold"/>
                <a:sym typeface="Bradley Hand ITC TT-Bold"/>
              </a:defRPr>
            </a:pPr>
            <a:r>
              <a:rPr dirty="0"/>
              <a:t>Viola, 6 years old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p:nvPr/>
        </p:nvSpPr>
        <p:spPr>
          <a:xfrm>
            <a:off x="5029200" y="44381"/>
            <a:ext cx="4114800" cy="27699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solidFill>
                  <a:srgbClr val="FFFFFF"/>
                </a:solidFill>
              </a:defRPr>
            </a:lvl1pPr>
          </a:lstStyle>
          <a:p>
            <a:r>
              <a:t>Children of Prisoners Europe</a:t>
            </a:r>
          </a:p>
        </p:txBody>
      </p:sp>
      <p:pic>
        <p:nvPicPr>
          <p:cNvPr id="145" name="image3.png" descr="Screen Shot 2017-01-04 at 11.46.13.png"/>
          <p:cNvPicPr>
            <a:picLocks noChangeAspect="1"/>
          </p:cNvPicPr>
          <p:nvPr/>
        </p:nvPicPr>
        <p:blipFill>
          <a:blip r:embed="rId3">
            <a:extLst/>
          </a:blip>
          <a:stretch>
            <a:fillRect/>
          </a:stretch>
        </p:blipFill>
        <p:spPr>
          <a:xfrm>
            <a:off x="783063" y="1675391"/>
            <a:ext cx="5573959" cy="4618721"/>
          </a:xfrm>
          <a:prstGeom prst="rect">
            <a:avLst/>
          </a:prstGeom>
          <a:ln w="12700">
            <a:miter lim="400000"/>
          </a:ln>
        </p:spPr>
      </p:pic>
      <p:pic>
        <p:nvPicPr>
          <p:cNvPr id="146" name="image4.png" descr="Screen Shot 2017-01-04 at 11.48.42.png"/>
          <p:cNvPicPr>
            <a:picLocks noChangeAspect="1"/>
          </p:cNvPicPr>
          <p:nvPr/>
        </p:nvPicPr>
        <p:blipFill>
          <a:blip r:embed="rId4">
            <a:extLst/>
          </a:blip>
          <a:srcRect l="7895" b="26216"/>
          <a:stretch>
            <a:fillRect/>
          </a:stretch>
        </p:blipFill>
        <p:spPr>
          <a:xfrm>
            <a:off x="1" y="4780363"/>
            <a:ext cx="2902900" cy="2077639"/>
          </a:xfrm>
          <a:prstGeom prst="rect">
            <a:avLst/>
          </a:prstGeom>
          <a:ln w="12700">
            <a:miter lim="400000"/>
          </a:ln>
        </p:spPr>
      </p:pic>
      <p:pic>
        <p:nvPicPr>
          <p:cNvPr id="147" name="image5.png" descr="Screen Shot 2017-01-04 at 11.48.05.png"/>
          <p:cNvPicPr>
            <a:picLocks noChangeAspect="1"/>
          </p:cNvPicPr>
          <p:nvPr/>
        </p:nvPicPr>
        <p:blipFill>
          <a:blip r:embed="rId5">
            <a:extLst/>
          </a:blip>
          <a:srcRect r="5878"/>
          <a:stretch>
            <a:fillRect/>
          </a:stretch>
        </p:blipFill>
        <p:spPr>
          <a:xfrm>
            <a:off x="6152626" y="2346682"/>
            <a:ext cx="2991373" cy="2433680"/>
          </a:xfrm>
          <a:prstGeom prst="rect">
            <a:avLst/>
          </a:prstGeom>
          <a:ln w="12700">
            <a:miter lim="400000"/>
          </a:ln>
        </p:spPr>
      </p:pic>
      <p:pic>
        <p:nvPicPr>
          <p:cNvPr id="148" name="image3.png" descr="Screen Shot 2017-01-04 at 11.46.13.png"/>
          <p:cNvPicPr>
            <a:picLocks noChangeAspect="1"/>
          </p:cNvPicPr>
          <p:nvPr/>
        </p:nvPicPr>
        <p:blipFill>
          <a:blip r:embed="rId3">
            <a:extLst/>
          </a:blip>
          <a:stretch>
            <a:fillRect/>
          </a:stretch>
        </p:blipFill>
        <p:spPr>
          <a:xfrm>
            <a:off x="3417643" y="2346681"/>
            <a:ext cx="2113243" cy="1751087"/>
          </a:xfrm>
          <a:prstGeom prst="rect">
            <a:avLst/>
          </a:prstGeom>
          <a:ln w="12700">
            <a:miter lim="400000"/>
          </a:ln>
        </p:spPr>
      </p:pic>
      <p:pic>
        <p:nvPicPr>
          <p:cNvPr id="149" name="image6.png" descr="Screen Shot 2017-01-04 at 11.47.44.png"/>
          <p:cNvPicPr>
            <a:picLocks noChangeAspect="1"/>
          </p:cNvPicPr>
          <p:nvPr/>
        </p:nvPicPr>
        <p:blipFill>
          <a:blip r:embed="rId6">
            <a:extLst/>
          </a:blip>
          <a:stretch>
            <a:fillRect/>
          </a:stretch>
        </p:blipFill>
        <p:spPr>
          <a:xfrm>
            <a:off x="1" y="2299641"/>
            <a:ext cx="3816059" cy="2585647"/>
          </a:xfrm>
          <a:prstGeom prst="rect">
            <a:avLst/>
          </a:prstGeom>
          <a:ln w="12700">
            <a:miter lim="400000"/>
          </a:ln>
        </p:spPr>
      </p:pic>
      <p:pic>
        <p:nvPicPr>
          <p:cNvPr id="150" name="image7.png" descr="Screen Shot 2017-01-04 at 11.48.28.png"/>
          <p:cNvPicPr>
            <a:picLocks noChangeAspect="1"/>
          </p:cNvPicPr>
          <p:nvPr/>
        </p:nvPicPr>
        <p:blipFill>
          <a:blip r:embed="rId7">
            <a:extLst/>
          </a:blip>
          <a:srcRect l="14929"/>
          <a:stretch>
            <a:fillRect/>
          </a:stretch>
        </p:blipFill>
        <p:spPr>
          <a:xfrm>
            <a:off x="2727913" y="3984750"/>
            <a:ext cx="3236579" cy="2873250"/>
          </a:xfrm>
          <a:prstGeom prst="rect">
            <a:avLst/>
          </a:prstGeom>
          <a:ln w="12700">
            <a:miter lim="400000"/>
          </a:ln>
        </p:spPr>
      </p:pic>
      <p:pic>
        <p:nvPicPr>
          <p:cNvPr id="151" name="image8.png" descr="Screen Shot 2017-01-04 at 11.48.16.png"/>
          <p:cNvPicPr>
            <a:picLocks noChangeAspect="1"/>
          </p:cNvPicPr>
          <p:nvPr/>
        </p:nvPicPr>
        <p:blipFill>
          <a:blip r:embed="rId8">
            <a:extLst/>
          </a:blip>
          <a:stretch>
            <a:fillRect/>
          </a:stretch>
        </p:blipFill>
        <p:spPr>
          <a:xfrm>
            <a:off x="2902900" y="1"/>
            <a:ext cx="3249725" cy="2626407"/>
          </a:xfrm>
          <a:prstGeom prst="rect">
            <a:avLst/>
          </a:prstGeom>
          <a:ln w="12700">
            <a:miter lim="400000"/>
          </a:ln>
        </p:spPr>
      </p:pic>
      <p:pic>
        <p:nvPicPr>
          <p:cNvPr id="152" name="image9.png" descr="Screen Shot 2017-01-04 at 11.47.32.png"/>
          <p:cNvPicPr>
            <a:picLocks noChangeAspect="1"/>
          </p:cNvPicPr>
          <p:nvPr/>
        </p:nvPicPr>
        <p:blipFill>
          <a:blip r:embed="rId9">
            <a:extLst/>
          </a:blip>
          <a:stretch>
            <a:fillRect/>
          </a:stretch>
        </p:blipFill>
        <p:spPr>
          <a:xfrm>
            <a:off x="5678986" y="1"/>
            <a:ext cx="3465015" cy="2489762"/>
          </a:xfrm>
          <a:prstGeom prst="rect">
            <a:avLst/>
          </a:prstGeom>
          <a:ln w="12700">
            <a:miter lim="400000"/>
          </a:ln>
        </p:spPr>
      </p:pic>
      <p:pic>
        <p:nvPicPr>
          <p:cNvPr id="153" name="image10.png" descr="Screen Shot 2017-01-04 at 11.47.54.png"/>
          <p:cNvPicPr>
            <a:picLocks noChangeAspect="1"/>
          </p:cNvPicPr>
          <p:nvPr/>
        </p:nvPicPr>
        <p:blipFill>
          <a:blip r:embed="rId10">
            <a:extLst/>
          </a:blip>
          <a:stretch>
            <a:fillRect/>
          </a:stretch>
        </p:blipFill>
        <p:spPr>
          <a:xfrm>
            <a:off x="1" y="1"/>
            <a:ext cx="3134441" cy="2299641"/>
          </a:xfrm>
          <a:prstGeom prst="rect">
            <a:avLst/>
          </a:prstGeom>
          <a:ln w="12700">
            <a:miter lim="400000"/>
          </a:ln>
        </p:spPr>
      </p:pic>
      <p:pic>
        <p:nvPicPr>
          <p:cNvPr id="154" name="image11.png" descr="Screen Shot 2017-01-04 at 11.57.57.png"/>
          <p:cNvPicPr>
            <a:picLocks noChangeAspect="1"/>
          </p:cNvPicPr>
          <p:nvPr/>
        </p:nvPicPr>
        <p:blipFill>
          <a:blip r:embed="rId11">
            <a:extLst/>
          </a:blip>
          <a:srcRect l="17347" t="9414" r="10076" b="48531"/>
          <a:stretch>
            <a:fillRect/>
          </a:stretch>
        </p:blipFill>
        <p:spPr>
          <a:xfrm flipH="1">
            <a:off x="5530884" y="4780363"/>
            <a:ext cx="3613115" cy="207763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Shape 611"/>
          <p:cNvSpPr/>
          <p:nvPr/>
        </p:nvSpPr>
        <p:spPr>
          <a:xfrm>
            <a:off x="5029200" y="44381"/>
            <a:ext cx="4114800" cy="27699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solidFill>
                  <a:srgbClr val="FFFFFF"/>
                </a:solidFill>
              </a:defRPr>
            </a:lvl1pPr>
          </a:lstStyle>
          <a:p>
            <a:r>
              <a:t>Children of Prisoners Europe</a:t>
            </a:r>
          </a:p>
        </p:txBody>
      </p:sp>
      <p:sp>
        <p:nvSpPr>
          <p:cNvPr id="612" name="Shape 612"/>
          <p:cNvSpPr>
            <a:spLocks noGrp="1"/>
          </p:cNvSpPr>
          <p:nvPr>
            <p:ph type="title"/>
          </p:nvPr>
        </p:nvSpPr>
        <p:spPr>
          <a:prstGeom prst="rect">
            <a:avLst/>
          </a:prstGeom>
        </p:spPr>
        <p:txBody>
          <a:bodyPr/>
          <a:lstStyle/>
          <a:p>
            <a:r>
              <a:t>Food for thought</a:t>
            </a:r>
          </a:p>
        </p:txBody>
      </p:sp>
      <p:sp>
        <p:nvSpPr>
          <p:cNvPr id="613" name="Shape 613"/>
          <p:cNvSpPr>
            <a:spLocks noGrp="1"/>
          </p:cNvSpPr>
          <p:nvPr>
            <p:ph type="body" sz="half" idx="1"/>
          </p:nvPr>
        </p:nvSpPr>
        <p:spPr>
          <a:xfrm>
            <a:off x="500902" y="2226546"/>
            <a:ext cx="8229601" cy="2681264"/>
          </a:xfrm>
          <a:prstGeom prst="rect">
            <a:avLst/>
          </a:prstGeom>
        </p:spPr>
        <p:txBody>
          <a:bodyPr/>
          <a:lstStyle/>
          <a:p>
            <a:pPr marL="514350" indent="-514350">
              <a:lnSpc>
                <a:spcPct val="96000"/>
              </a:lnSpc>
              <a:buFontTx/>
              <a:buAutoNum type="arabicPeriod"/>
              <a:defRPr>
                <a:solidFill>
                  <a:srgbClr val="000000"/>
                </a:solidFill>
              </a:defRPr>
            </a:pPr>
            <a:r>
              <a:t>If you were a child of a prisoner, how would you want to be treated?</a:t>
            </a:r>
            <a:endParaRPr sz="1800"/>
          </a:p>
          <a:p>
            <a:pPr marL="0" indent="0">
              <a:lnSpc>
                <a:spcPct val="96000"/>
              </a:lnSpc>
              <a:spcBef>
                <a:spcPts val="400"/>
              </a:spcBef>
              <a:buSzTx/>
              <a:buNone/>
              <a:defRPr sz="3200">
                <a:solidFill>
                  <a:srgbClr val="000000"/>
                </a:solidFill>
              </a:defRPr>
            </a:pPr>
            <a:endParaRPr sz="1800"/>
          </a:p>
          <a:p>
            <a:pPr marL="514350" indent="-514350">
              <a:lnSpc>
                <a:spcPct val="96000"/>
              </a:lnSpc>
              <a:buFontTx/>
              <a:buAutoNum type="arabicPeriod"/>
              <a:defRPr>
                <a:solidFill>
                  <a:srgbClr val="7F7F7F"/>
                </a:solidFill>
              </a:defRPr>
            </a:pPr>
            <a:r>
              <a:t>How could you envisage making one change within your work setting, to support a child whose parent is in prison?</a:t>
            </a:r>
          </a:p>
        </p:txBody>
      </p:sp>
      <p:sp>
        <p:nvSpPr>
          <p:cNvPr id="614" name="Shape 614"/>
          <p:cNvSpPr/>
          <p:nvPr/>
        </p:nvSpPr>
        <p:spPr>
          <a:xfrm>
            <a:off x="313553" y="2026815"/>
            <a:ext cx="8591364" cy="12230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moveTo>
                  <a:pt x="384" y="2700"/>
                </a:moveTo>
                <a:lnTo>
                  <a:pt x="384" y="18900"/>
                </a:lnTo>
                <a:lnTo>
                  <a:pt x="21216" y="18900"/>
                </a:lnTo>
                <a:lnTo>
                  <a:pt x="21216" y="2700"/>
                </a:lnTo>
                <a:close/>
              </a:path>
            </a:pathLst>
          </a:custGeom>
          <a:gradFill>
            <a:gsLst>
              <a:gs pos="0">
                <a:srgbClr val="2C6CB8"/>
              </a:gs>
              <a:gs pos="34000">
                <a:srgbClr val="306CB3"/>
              </a:gs>
              <a:gs pos="70000">
                <a:srgbClr val="3679C9"/>
              </a:gs>
              <a:gs pos="100000">
                <a:schemeClr val="accent1"/>
              </a:gs>
            </a:gsLst>
            <a:path path="circle">
              <a:fillToRect l="37721" t="-19636" r="62278" b="119636"/>
            </a:path>
          </a:gradFill>
          <a:ln>
            <a:solidFill>
              <a:schemeClr val="accent1"/>
            </a:solidFill>
          </a:ln>
          <a:effectLst>
            <a:outerShdw blurRad="38100" dist="25400" dir="2700000" rotWithShape="0">
              <a:srgbClr val="000000">
                <a:alpha val="60000"/>
              </a:srgbClr>
            </a:outerShdw>
          </a:effectLst>
        </p:spPr>
        <p:txBody>
          <a:bodyPr lIns="45719" rIns="45719" anchor="ctr"/>
          <a:lstStyle/>
          <a:p>
            <a:pPr algn="ctr">
              <a:defRPr>
                <a:ln w="12699">
                  <a:solidFill>
                    <a:srgbClr val="000000"/>
                  </a:solidFill>
                </a:ln>
              </a:defRPr>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614"/>
                                        </p:tgtEl>
                                        <p:attrNameLst>
                                          <p:attrName>style.visibility</p:attrName>
                                        </p:attrNameLst>
                                      </p:cBhvr>
                                      <p:to>
                                        <p:strVal val="visible"/>
                                      </p:to>
                                    </p:set>
                                    <p:animEffect transition="in" filter="dissolve">
                                      <p:cBhvr>
                                        <p:cTn id="7" dur="500"/>
                                        <p:tgtEl>
                                          <p:spTgt spid="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 grpId="1"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 name="Shape 618"/>
          <p:cNvSpPr/>
          <p:nvPr/>
        </p:nvSpPr>
        <p:spPr>
          <a:xfrm>
            <a:off x="5029200" y="44381"/>
            <a:ext cx="4114800" cy="27699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solidFill>
                  <a:srgbClr val="FFFFFF"/>
                </a:solidFill>
              </a:defRPr>
            </a:lvl1pPr>
          </a:lstStyle>
          <a:p>
            <a:r>
              <a:t>Children of Prisoners Europe</a:t>
            </a:r>
          </a:p>
        </p:txBody>
      </p:sp>
      <p:sp>
        <p:nvSpPr>
          <p:cNvPr id="619" name="Shape 619"/>
          <p:cNvSpPr>
            <a:spLocks noGrp="1"/>
          </p:cNvSpPr>
          <p:nvPr>
            <p:ph type="title"/>
          </p:nvPr>
        </p:nvSpPr>
        <p:spPr>
          <a:prstGeom prst="rect">
            <a:avLst/>
          </a:prstGeom>
        </p:spPr>
        <p:txBody>
          <a:bodyPr/>
          <a:lstStyle/>
          <a:p>
            <a:r>
              <a:t>Food for thought</a:t>
            </a:r>
          </a:p>
        </p:txBody>
      </p:sp>
      <p:sp>
        <p:nvSpPr>
          <p:cNvPr id="620" name="Shape 620"/>
          <p:cNvSpPr>
            <a:spLocks noGrp="1"/>
          </p:cNvSpPr>
          <p:nvPr>
            <p:ph type="body" sz="half" idx="1"/>
          </p:nvPr>
        </p:nvSpPr>
        <p:spPr>
          <a:xfrm>
            <a:off x="500902" y="2226546"/>
            <a:ext cx="8229601" cy="2681264"/>
          </a:xfrm>
          <a:prstGeom prst="rect">
            <a:avLst/>
          </a:prstGeom>
        </p:spPr>
        <p:txBody>
          <a:bodyPr/>
          <a:lstStyle/>
          <a:p>
            <a:pPr marL="514350" indent="-514350">
              <a:lnSpc>
                <a:spcPct val="96000"/>
              </a:lnSpc>
              <a:buFontTx/>
              <a:buAutoNum type="arabicPeriod"/>
              <a:defRPr>
                <a:solidFill>
                  <a:srgbClr val="808080"/>
                </a:solidFill>
              </a:defRPr>
            </a:pPr>
            <a:r>
              <a:t>If you were a child of a prisoner, how would you want to be treated?</a:t>
            </a:r>
            <a:endParaRPr sz="1800"/>
          </a:p>
          <a:p>
            <a:pPr marL="0" indent="0">
              <a:lnSpc>
                <a:spcPct val="96000"/>
              </a:lnSpc>
              <a:spcBef>
                <a:spcPts val="400"/>
              </a:spcBef>
              <a:buSzTx/>
              <a:buNone/>
              <a:defRPr sz="3200">
                <a:solidFill>
                  <a:srgbClr val="000000"/>
                </a:solidFill>
              </a:defRPr>
            </a:pPr>
            <a:endParaRPr sz="1800"/>
          </a:p>
          <a:p>
            <a:pPr marL="514350" indent="-514350">
              <a:lnSpc>
                <a:spcPct val="96000"/>
              </a:lnSpc>
              <a:buFontTx/>
              <a:buAutoNum type="arabicPeriod"/>
              <a:defRPr>
                <a:solidFill>
                  <a:srgbClr val="000000"/>
                </a:solidFill>
              </a:defRPr>
            </a:pPr>
            <a:r>
              <a:t>How could you envisage making one change within your work setting, to support a child whose parent is in prison?</a:t>
            </a:r>
          </a:p>
        </p:txBody>
      </p:sp>
      <p:sp>
        <p:nvSpPr>
          <p:cNvPr id="621" name="Shape 621"/>
          <p:cNvSpPr/>
          <p:nvPr/>
        </p:nvSpPr>
        <p:spPr>
          <a:xfrm>
            <a:off x="211530" y="2968105"/>
            <a:ext cx="8732463" cy="18972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moveTo>
                  <a:pt x="587" y="2700"/>
                </a:moveTo>
                <a:lnTo>
                  <a:pt x="587" y="18900"/>
                </a:lnTo>
                <a:lnTo>
                  <a:pt x="21013" y="18900"/>
                </a:lnTo>
                <a:lnTo>
                  <a:pt x="21013" y="2700"/>
                </a:lnTo>
                <a:close/>
              </a:path>
            </a:pathLst>
          </a:custGeom>
          <a:gradFill>
            <a:gsLst>
              <a:gs pos="0">
                <a:srgbClr val="2C6CB8"/>
              </a:gs>
              <a:gs pos="34000">
                <a:srgbClr val="306CB3"/>
              </a:gs>
              <a:gs pos="70000">
                <a:srgbClr val="3679C9"/>
              </a:gs>
              <a:gs pos="100000">
                <a:schemeClr val="accent1"/>
              </a:gs>
            </a:gsLst>
            <a:path path="circle">
              <a:fillToRect l="37721" t="-19636" r="62278" b="119636"/>
            </a:path>
          </a:gradFill>
          <a:ln>
            <a:solidFill>
              <a:schemeClr val="accent1"/>
            </a:solidFill>
          </a:ln>
          <a:effectLst>
            <a:outerShdw blurRad="38100" dist="25400" dir="2700000" rotWithShape="0">
              <a:srgbClr val="000000">
                <a:alpha val="60000"/>
              </a:srgbClr>
            </a:outerShdw>
          </a:effectLst>
        </p:spPr>
        <p:txBody>
          <a:bodyPr lIns="45719" rIns="45719" anchor="ctr"/>
          <a:lstStyle/>
          <a:p>
            <a:pPr algn="ctr">
              <a:defRPr>
                <a:ln w="12699">
                  <a:solidFill>
                    <a:srgbClr val="000000"/>
                  </a:solidFill>
                </a:ln>
              </a:defRPr>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621"/>
                                        </p:tgtEl>
                                        <p:attrNameLst>
                                          <p:attrName>style.visibility</p:attrName>
                                        </p:attrNameLst>
                                      </p:cBhvr>
                                      <p:to>
                                        <p:strVal val="visible"/>
                                      </p:to>
                                    </p:set>
                                    <p:animEffect transition="in" filter="dissolve">
                                      <p:cBhvr>
                                        <p:cTn id="7" dur="500"/>
                                        <p:tgtEl>
                                          <p:spTgt spid="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 grpId="1"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p:nvPr/>
        </p:nvSpPr>
        <p:spPr>
          <a:xfrm>
            <a:off x="5029200" y="44381"/>
            <a:ext cx="4114800" cy="27699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solidFill>
                  <a:srgbClr val="FFFFFF"/>
                </a:solidFill>
              </a:defRPr>
            </a:lvl1pPr>
          </a:lstStyle>
          <a:p>
            <a:r>
              <a:t>Children of Prisoners Europe</a:t>
            </a:r>
          </a:p>
        </p:txBody>
      </p:sp>
      <p:pic>
        <p:nvPicPr>
          <p:cNvPr id="183" name="image14.jpeg" descr="DSC_0495.JPG"/>
          <p:cNvPicPr>
            <a:picLocks noChangeAspect="1"/>
          </p:cNvPicPr>
          <p:nvPr/>
        </p:nvPicPr>
        <p:blipFill>
          <a:blip r:embed="rId3">
            <a:extLst/>
          </a:blip>
          <a:srcRect l="45000" t="19955" r="1"/>
          <a:stretch>
            <a:fillRect/>
          </a:stretch>
        </p:blipFill>
        <p:spPr>
          <a:xfrm>
            <a:off x="1" y="399145"/>
            <a:ext cx="5029201" cy="4861311"/>
          </a:xfrm>
          <a:prstGeom prst="rect">
            <a:avLst/>
          </a:prstGeom>
          <a:ln w="12700">
            <a:miter lim="400000"/>
          </a:ln>
        </p:spPr>
      </p:pic>
      <p:pic>
        <p:nvPicPr>
          <p:cNvPr id="184" name="image15.jpeg" descr="DSC_0498.JPG"/>
          <p:cNvPicPr>
            <a:picLocks noChangeAspect="1"/>
          </p:cNvPicPr>
          <p:nvPr/>
        </p:nvPicPr>
        <p:blipFill>
          <a:blip r:embed="rId4">
            <a:extLst/>
          </a:blip>
          <a:srcRect t="43351" r="55000"/>
          <a:stretch>
            <a:fillRect/>
          </a:stretch>
        </p:blipFill>
        <p:spPr>
          <a:xfrm>
            <a:off x="5029200" y="399144"/>
            <a:ext cx="4114800" cy="3440342"/>
          </a:xfrm>
          <a:prstGeom prst="rect">
            <a:avLst/>
          </a:prstGeom>
          <a:ln w="12700">
            <a:miter lim="400000"/>
          </a:ln>
        </p:spPr>
      </p:pic>
      <p:pic>
        <p:nvPicPr>
          <p:cNvPr id="185" name="image16.jpeg" descr="DSC_0497.JPG"/>
          <p:cNvPicPr>
            <a:picLocks noChangeAspect="1"/>
          </p:cNvPicPr>
          <p:nvPr/>
        </p:nvPicPr>
        <p:blipFill>
          <a:blip r:embed="rId5">
            <a:extLst/>
          </a:blip>
          <a:srcRect l="31944" t="59012" b="2091"/>
          <a:stretch>
            <a:fillRect/>
          </a:stretch>
        </p:blipFill>
        <p:spPr>
          <a:xfrm>
            <a:off x="0" y="4675091"/>
            <a:ext cx="6223000" cy="2362200"/>
          </a:xfrm>
          <a:prstGeom prst="rect">
            <a:avLst/>
          </a:prstGeom>
          <a:ln w="12700">
            <a:miter lim="400000"/>
          </a:ln>
        </p:spPr>
      </p:pic>
      <p:pic>
        <p:nvPicPr>
          <p:cNvPr id="186" name="image17.jpeg" descr="CIRnd7GXAAAks9N.jpg"/>
          <p:cNvPicPr>
            <a:picLocks noChangeAspect="1"/>
          </p:cNvPicPr>
          <p:nvPr/>
        </p:nvPicPr>
        <p:blipFill>
          <a:blip r:embed="rId6">
            <a:extLst/>
          </a:blip>
          <a:srcRect l="21220"/>
          <a:stretch>
            <a:fillRect/>
          </a:stretch>
        </p:blipFill>
        <p:spPr>
          <a:xfrm>
            <a:off x="-1" y="2667001"/>
            <a:ext cx="2454564" cy="2336799"/>
          </a:xfrm>
          <a:prstGeom prst="rect">
            <a:avLst/>
          </a:prstGeom>
          <a:ln w="12700">
            <a:miter lim="400000"/>
          </a:ln>
        </p:spPr>
      </p:pic>
      <p:pic>
        <p:nvPicPr>
          <p:cNvPr id="187" name="image18.jpeg" descr="CIRnywoWoAAPpK5.jpg"/>
          <p:cNvPicPr>
            <a:picLocks noChangeAspect="1"/>
          </p:cNvPicPr>
          <p:nvPr/>
        </p:nvPicPr>
        <p:blipFill>
          <a:blip r:embed="rId7">
            <a:extLst/>
          </a:blip>
          <a:srcRect r="9936" b="13112"/>
          <a:stretch>
            <a:fillRect/>
          </a:stretch>
        </p:blipFill>
        <p:spPr>
          <a:xfrm>
            <a:off x="4724400" y="3839486"/>
            <a:ext cx="4419600" cy="3197807"/>
          </a:xfrm>
          <a:prstGeom prst="rect">
            <a:avLst/>
          </a:prstGeom>
          <a:ln w="12700">
            <a:miter lim="400000"/>
          </a:ln>
        </p:spPr>
      </p:pic>
      <p:pic>
        <p:nvPicPr>
          <p:cNvPr id="188" name="image19.jpeg" descr="DSC_0500.JPG"/>
          <p:cNvPicPr>
            <a:picLocks noChangeAspect="1"/>
          </p:cNvPicPr>
          <p:nvPr/>
        </p:nvPicPr>
        <p:blipFill>
          <a:blip r:embed="rId8">
            <a:extLst/>
          </a:blip>
          <a:srcRect b="14235"/>
          <a:stretch>
            <a:fillRect/>
          </a:stretch>
        </p:blipFill>
        <p:spPr>
          <a:xfrm>
            <a:off x="2424546" y="2038679"/>
            <a:ext cx="4133273" cy="263641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hape 192"/>
          <p:cNvSpPr/>
          <p:nvPr/>
        </p:nvSpPr>
        <p:spPr>
          <a:xfrm>
            <a:off x="5029200" y="44381"/>
            <a:ext cx="4114800" cy="27699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solidFill>
                  <a:srgbClr val="FFFFFF"/>
                </a:solidFill>
              </a:defRPr>
            </a:lvl1pPr>
          </a:lstStyle>
          <a:p>
            <a:r>
              <a:t>Children of Prisoners Europe</a:t>
            </a:r>
          </a:p>
        </p:txBody>
      </p:sp>
      <p:sp>
        <p:nvSpPr>
          <p:cNvPr id="193" name="Shape 193"/>
          <p:cNvSpPr>
            <a:spLocks noGrp="1"/>
          </p:cNvSpPr>
          <p:nvPr>
            <p:ph type="title"/>
          </p:nvPr>
        </p:nvSpPr>
        <p:spPr>
          <a:xfrm>
            <a:off x="500866" y="486926"/>
            <a:ext cx="8229601" cy="884674"/>
          </a:xfrm>
          <a:prstGeom prst="rect">
            <a:avLst/>
          </a:prstGeom>
        </p:spPr>
        <p:txBody>
          <a:bodyPr anchor="t"/>
          <a:lstStyle>
            <a:lvl1pPr>
              <a:defRPr sz="3600">
                <a:solidFill>
                  <a:srgbClr val="000090"/>
                </a:solidFill>
                <a:latin typeface="Cambria"/>
                <a:ea typeface="Cambria"/>
                <a:cs typeface="Cambria"/>
                <a:sym typeface="Cambria"/>
              </a:defRPr>
            </a:lvl1pPr>
          </a:lstStyle>
          <a:p>
            <a:r>
              <a:t>Resilience factors - positive</a:t>
            </a:r>
          </a:p>
        </p:txBody>
      </p:sp>
      <p:grpSp>
        <p:nvGrpSpPr>
          <p:cNvPr id="211" name="Group 211"/>
          <p:cNvGrpSpPr/>
          <p:nvPr/>
        </p:nvGrpSpPr>
        <p:grpSpPr>
          <a:xfrm>
            <a:off x="457200" y="1295400"/>
            <a:ext cx="8001000" cy="5029200"/>
            <a:chOff x="0" y="0"/>
            <a:chExt cx="8001000" cy="5029200"/>
          </a:xfrm>
        </p:grpSpPr>
        <p:sp>
          <p:nvSpPr>
            <p:cNvPr id="194" name="Shape 194"/>
            <p:cNvSpPr/>
            <p:nvPr/>
          </p:nvSpPr>
          <p:spPr>
            <a:xfrm flipH="1">
              <a:off x="1676399" y="1981200"/>
              <a:ext cx="2743201" cy="1588"/>
            </a:xfrm>
            <a:prstGeom prst="line">
              <a:avLst/>
            </a:prstGeom>
            <a:noFill/>
            <a:ln w="26425" cap="flat">
              <a:solidFill>
                <a:srgbClr val="000090"/>
              </a:solidFill>
              <a:prstDash val="solid"/>
              <a:round/>
            </a:ln>
            <a:effectLst/>
          </p:spPr>
          <p:txBody>
            <a:bodyPr wrap="square" lIns="45719" tIns="45719" rIns="45719" bIns="45719" numCol="1" anchor="t">
              <a:noAutofit/>
            </a:bodyPr>
            <a:lstStyle/>
            <a:p>
              <a:endParaRPr/>
            </a:p>
          </p:txBody>
        </p:sp>
        <p:sp>
          <p:nvSpPr>
            <p:cNvPr id="195" name="Shape 195"/>
            <p:cNvSpPr/>
            <p:nvPr/>
          </p:nvSpPr>
          <p:spPr>
            <a:xfrm flipH="1" flipV="1">
              <a:off x="4571999" y="2895600"/>
              <a:ext cx="2057401" cy="609600"/>
            </a:xfrm>
            <a:prstGeom prst="line">
              <a:avLst/>
            </a:prstGeom>
            <a:noFill/>
            <a:ln w="26425" cap="flat">
              <a:solidFill>
                <a:srgbClr val="000090"/>
              </a:solidFill>
              <a:prstDash val="solid"/>
              <a:round/>
            </a:ln>
            <a:effectLst/>
          </p:spPr>
          <p:txBody>
            <a:bodyPr wrap="square" lIns="45719" tIns="45719" rIns="45719" bIns="45719" numCol="1" anchor="t">
              <a:noAutofit/>
            </a:bodyPr>
            <a:lstStyle/>
            <a:p>
              <a:endParaRPr/>
            </a:p>
          </p:txBody>
        </p:sp>
        <p:sp>
          <p:nvSpPr>
            <p:cNvPr id="196" name="Shape 196"/>
            <p:cNvSpPr/>
            <p:nvPr/>
          </p:nvSpPr>
          <p:spPr>
            <a:xfrm flipH="1">
              <a:off x="4495800" y="1600199"/>
              <a:ext cx="2209800" cy="457202"/>
            </a:xfrm>
            <a:prstGeom prst="line">
              <a:avLst/>
            </a:prstGeom>
            <a:noFill/>
            <a:ln w="26425" cap="flat">
              <a:solidFill>
                <a:srgbClr val="000090"/>
              </a:solidFill>
              <a:prstDash val="solid"/>
              <a:round/>
            </a:ln>
            <a:effectLst/>
          </p:spPr>
          <p:txBody>
            <a:bodyPr wrap="square" lIns="45719" tIns="45719" rIns="45719" bIns="45719" numCol="1" anchor="t">
              <a:noAutofit/>
            </a:bodyPr>
            <a:lstStyle/>
            <a:p>
              <a:endParaRPr/>
            </a:p>
          </p:txBody>
        </p:sp>
        <p:sp>
          <p:nvSpPr>
            <p:cNvPr id="197" name="Shape 197"/>
            <p:cNvSpPr/>
            <p:nvPr/>
          </p:nvSpPr>
          <p:spPr>
            <a:xfrm flipH="1">
              <a:off x="1143000" y="2895600"/>
              <a:ext cx="2743200" cy="685801"/>
            </a:xfrm>
            <a:prstGeom prst="line">
              <a:avLst/>
            </a:prstGeom>
            <a:noFill/>
            <a:ln w="26425" cap="flat">
              <a:solidFill>
                <a:srgbClr val="000090"/>
              </a:solidFill>
              <a:prstDash val="solid"/>
              <a:round/>
            </a:ln>
            <a:effectLst/>
          </p:spPr>
          <p:txBody>
            <a:bodyPr wrap="square" lIns="45719" tIns="45719" rIns="45719" bIns="45719" numCol="1" anchor="t">
              <a:noAutofit/>
            </a:bodyPr>
            <a:lstStyle/>
            <a:p>
              <a:endParaRPr/>
            </a:p>
          </p:txBody>
        </p:sp>
        <p:sp>
          <p:nvSpPr>
            <p:cNvPr id="198" name="Shape 198"/>
            <p:cNvSpPr/>
            <p:nvPr/>
          </p:nvSpPr>
          <p:spPr>
            <a:xfrm flipH="1" flipV="1">
              <a:off x="2514600" y="762000"/>
              <a:ext cx="2362201" cy="2286000"/>
            </a:xfrm>
            <a:prstGeom prst="line">
              <a:avLst/>
            </a:prstGeom>
            <a:noFill/>
            <a:ln w="26425" cap="flat">
              <a:solidFill>
                <a:srgbClr val="000090"/>
              </a:solidFill>
              <a:prstDash val="solid"/>
              <a:round/>
            </a:ln>
            <a:effectLst/>
          </p:spPr>
          <p:txBody>
            <a:bodyPr wrap="square" lIns="45719" tIns="45719" rIns="45719" bIns="45719" numCol="1" anchor="t">
              <a:noAutofit/>
            </a:bodyPr>
            <a:lstStyle/>
            <a:p>
              <a:endParaRPr/>
            </a:p>
          </p:txBody>
        </p:sp>
        <p:sp>
          <p:nvSpPr>
            <p:cNvPr id="199" name="Shape 199"/>
            <p:cNvSpPr/>
            <p:nvPr/>
          </p:nvSpPr>
          <p:spPr>
            <a:xfrm flipV="1">
              <a:off x="3429000" y="2362199"/>
              <a:ext cx="381000" cy="2286001"/>
            </a:xfrm>
            <a:prstGeom prst="line">
              <a:avLst/>
            </a:prstGeom>
            <a:noFill/>
            <a:ln w="26425" cap="flat">
              <a:solidFill>
                <a:srgbClr val="000090"/>
              </a:solidFill>
              <a:prstDash val="solid"/>
              <a:round/>
            </a:ln>
            <a:effectLst/>
          </p:spPr>
          <p:txBody>
            <a:bodyPr wrap="square" lIns="45719" tIns="45719" rIns="45719" bIns="45719" numCol="1" anchor="t">
              <a:noAutofit/>
            </a:bodyPr>
            <a:lstStyle/>
            <a:p>
              <a:endParaRPr/>
            </a:p>
          </p:txBody>
        </p:sp>
        <p:sp>
          <p:nvSpPr>
            <p:cNvPr id="200" name="Shape 200"/>
            <p:cNvSpPr/>
            <p:nvPr/>
          </p:nvSpPr>
          <p:spPr>
            <a:xfrm flipH="1">
              <a:off x="4648200" y="533399"/>
              <a:ext cx="609600" cy="1676401"/>
            </a:xfrm>
            <a:prstGeom prst="line">
              <a:avLst/>
            </a:prstGeom>
            <a:noFill/>
            <a:ln w="26425" cap="flat">
              <a:solidFill>
                <a:srgbClr val="000090"/>
              </a:solidFill>
              <a:prstDash val="solid"/>
              <a:round/>
            </a:ln>
            <a:effectLst/>
          </p:spPr>
          <p:txBody>
            <a:bodyPr wrap="square" lIns="45719" tIns="45719" rIns="45719" bIns="45719" numCol="1" anchor="t">
              <a:noAutofit/>
            </a:bodyPr>
            <a:lstStyle/>
            <a:p>
              <a:endParaRPr/>
            </a:p>
          </p:txBody>
        </p:sp>
        <p:pic>
          <p:nvPicPr>
            <p:cNvPr id="201" name="image20.png"/>
            <p:cNvPicPr>
              <a:picLocks noChangeAspect="1"/>
            </p:cNvPicPr>
            <p:nvPr/>
          </p:nvPicPr>
          <p:blipFill>
            <a:blip r:embed="rId3">
              <a:extLst/>
            </a:blip>
            <a:stretch>
              <a:fillRect/>
            </a:stretch>
          </p:blipFill>
          <p:spPr>
            <a:xfrm>
              <a:off x="2971800" y="1219200"/>
              <a:ext cx="2101850" cy="2672201"/>
            </a:xfrm>
            <a:prstGeom prst="rect">
              <a:avLst/>
            </a:prstGeom>
            <a:ln w="38100" cap="flat">
              <a:solidFill>
                <a:srgbClr val="000090"/>
              </a:solidFill>
              <a:prstDash val="solid"/>
              <a:miter lim="800000"/>
            </a:ln>
            <a:effectLst/>
          </p:spPr>
        </p:pic>
        <p:grpSp>
          <p:nvGrpSpPr>
            <p:cNvPr id="210" name="Group 210"/>
            <p:cNvGrpSpPr/>
            <p:nvPr/>
          </p:nvGrpSpPr>
          <p:grpSpPr>
            <a:xfrm>
              <a:off x="0" y="0"/>
              <a:ext cx="8001000" cy="5029200"/>
              <a:chOff x="0" y="0"/>
              <a:chExt cx="8001000" cy="5029200"/>
            </a:xfrm>
          </p:grpSpPr>
          <p:sp>
            <p:nvSpPr>
              <p:cNvPr id="202" name="Shape 202"/>
              <p:cNvSpPr/>
              <p:nvPr/>
            </p:nvSpPr>
            <p:spPr>
              <a:xfrm>
                <a:off x="609600" y="152400"/>
                <a:ext cx="6781800" cy="4572000"/>
              </a:xfrm>
              <a:prstGeom prst="ellipse">
                <a:avLst/>
              </a:prstGeom>
              <a:noFill/>
              <a:ln w="38100" cap="flat">
                <a:solidFill>
                  <a:srgbClr val="000090"/>
                </a:solidFill>
                <a:prstDash val="solid"/>
                <a:round/>
              </a:ln>
              <a:effectLst>
                <a:outerShdw blurRad="38100" dist="25400" dir="2700000" rotWithShape="0">
                  <a:srgbClr val="000000">
                    <a:alpha val="60000"/>
                  </a:srgbClr>
                </a:outerShdw>
              </a:effectLst>
            </p:spPr>
            <p:txBody>
              <a:bodyPr wrap="square" lIns="45719" tIns="45719" rIns="45719" bIns="45719" numCol="1" anchor="ctr">
                <a:noAutofit/>
              </a:bodyPr>
              <a:lstStyle/>
              <a:p>
                <a:pPr algn="ctr">
                  <a:defRPr>
                    <a:solidFill>
                      <a:srgbClr val="FFFFFF"/>
                    </a:solidFill>
                  </a:defRPr>
                </a:pPr>
                <a:endParaRPr/>
              </a:p>
            </p:txBody>
          </p:sp>
          <p:sp>
            <p:nvSpPr>
              <p:cNvPr id="203" name="Shape 203"/>
              <p:cNvSpPr/>
              <p:nvPr/>
            </p:nvSpPr>
            <p:spPr>
              <a:xfrm>
                <a:off x="4724400" y="0"/>
                <a:ext cx="1828800" cy="914400"/>
              </a:xfrm>
              <a:prstGeom prst="rect">
                <a:avLst/>
              </a:prstGeom>
              <a:solidFill>
                <a:srgbClr val="FFFFFF"/>
              </a:solidFill>
              <a:ln w="38100" cap="flat">
                <a:solidFill>
                  <a:srgbClr val="000090"/>
                </a:solidFill>
                <a:prstDash val="solid"/>
                <a:round/>
              </a:ln>
              <a:effectLst>
                <a:outerShdw blurRad="38100" dist="25400" dir="2700000" rotWithShape="0">
                  <a:srgbClr val="000000">
                    <a:alpha val="60000"/>
                  </a:srgbClr>
                </a:outerShdw>
              </a:effectLst>
            </p:spPr>
            <p:txBody>
              <a:bodyPr wrap="square" lIns="45719" tIns="45719" rIns="45719" bIns="45719" numCol="1" anchor="t">
                <a:noAutofit/>
              </a:bodyPr>
              <a:lstStyle/>
              <a:p>
                <a:pPr algn="ctr">
                  <a:defRPr sz="1600">
                    <a:solidFill>
                      <a:srgbClr val="000090"/>
                    </a:solidFill>
                    <a:latin typeface="Cambria"/>
                    <a:ea typeface="Cambria"/>
                    <a:cs typeface="Cambria"/>
                    <a:sym typeface="Cambria"/>
                  </a:defRPr>
                </a:pPr>
                <a:endParaRPr/>
              </a:p>
            </p:txBody>
          </p:sp>
          <p:sp>
            <p:nvSpPr>
              <p:cNvPr id="204" name="Shape 204"/>
              <p:cNvSpPr/>
              <p:nvPr/>
            </p:nvSpPr>
            <p:spPr>
              <a:xfrm>
                <a:off x="6400800" y="1371600"/>
                <a:ext cx="1600200" cy="609600"/>
              </a:xfrm>
              <a:prstGeom prst="rect">
                <a:avLst/>
              </a:prstGeom>
              <a:solidFill>
                <a:srgbClr val="FFFFFF"/>
              </a:solidFill>
              <a:ln w="38100" cap="flat">
                <a:solidFill>
                  <a:srgbClr val="000090"/>
                </a:solidFill>
                <a:prstDash val="solid"/>
                <a:round/>
              </a:ln>
              <a:effectLst>
                <a:outerShdw blurRad="38100" dist="25400" dir="2700000" rotWithShape="0">
                  <a:srgbClr val="000000">
                    <a:alpha val="60000"/>
                  </a:srgbClr>
                </a:outerShdw>
              </a:effectLst>
            </p:spPr>
            <p:txBody>
              <a:bodyPr wrap="square" lIns="45719" tIns="45719" rIns="45719" bIns="45719" numCol="1" anchor="t">
                <a:noAutofit/>
              </a:bodyPr>
              <a:lstStyle/>
              <a:p>
                <a:pPr algn="ctr">
                  <a:defRPr sz="1600">
                    <a:solidFill>
                      <a:srgbClr val="000090"/>
                    </a:solidFill>
                    <a:latin typeface="Cambria"/>
                    <a:ea typeface="Cambria"/>
                    <a:cs typeface="Cambria"/>
                    <a:sym typeface="Cambria"/>
                  </a:defRPr>
                </a:pPr>
                <a:endParaRPr/>
              </a:p>
            </p:txBody>
          </p:sp>
          <p:sp>
            <p:nvSpPr>
              <p:cNvPr id="205" name="Shape 205"/>
              <p:cNvSpPr/>
              <p:nvPr/>
            </p:nvSpPr>
            <p:spPr>
              <a:xfrm>
                <a:off x="5943600" y="3048000"/>
                <a:ext cx="1752600" cy="1752600"/>
              </a:xfrm>
              <a:prstGeom prst="rect">
                <a:avLst/>
              </a:prstGeom>
              <a:solidFill>
                <a:srgbClr val="FFFFFF"/>
              </a:solidFill>
              <a:ln w="38100" cap="flat">
                <a:solidFill>
                  <a:srgbClr val="000090"/>
                </a:solidFill>
                <a:prstDash val="solid"/>
                <a:round/>
              </a:ln>
              <a:effectLst>
                <a:outerShdw blurRad="38100" dist="25400" dir="2700000" rotWithShape="0">
                  <a:srgbClr val="000000">
                    <a:alpha val="60000"/>
                  </a:srgbClr>
                </a:outerShdw>
              </a:effectLst>
            </p:spPr>
            <p:txBody>
              <a:bodyPr wrap="square" lIns="45719" tIns="45719" rIns="45719" bIns="45719" numCol="1" anchor="t">
                <a:noAutofit/>
              </a:bodyPr>
              <a:lstStyle/>
              <a:p>
                <a:pPr algn="ctr">
                  <a:defRPr sz="1600">
                    <a:solidFill>
                      <a:srgbClr val="000090"/>
                    </a:solidFill>
                    <a:latin typeface="Cambria"/>
                    <a:ea typeface="Cambria"/>
                    <a:cs typeface="Cambria"/>
                    <a:sym typeface="Cambria"/>
                  </a:defRPr>
                </a:pPr>
                <a:endParaRPr/>
              </a:p>
            </p:txBody>
          </p:sp>
          <p:sp>
            <p:nvSpPr>
              <p:cNvPr id="206" name="Shape 206"/>
              <p:cNvSpPr/>
              <p:nvPr/>
            </p:nvSpPr>
            <p:spPr>
              <a:xfrm>
                <a:off x="2362200" y="4343400"/>
                <a:ext cx="2057400" cy="685800"/>
              </a:xfrm>
              <a:prstGeom prst="rect">
                <a:avLst/>
              </a:prstGeom>
              <a:solidFill>
                <a:srgbClr val="FFFFFF"/>
              </a:solidFill>
              <a:ln w="38100" cap="flat">
                <a:solidFill>
                  <a:srgbClr val="000090"/>
                </a:solidFill>
                <a:prstDash val="solid"/>
                <a:round/>
              </a:ln>
              <a:effectLst>
                <a:outerShdw blurRad="38100" dist="25400" dir="2700000" rotWithShape="0">
                  <a:srgbClr val="000000">
                    <a:alpha val="60000"/>
                  </a:srgbClr>
                </a:outerShdw>
              </a:effectLst>
            </p:spPr>
            <p:txBody>
              <a:bodyPr wrap="square" lIns="45719" tIns="45719" rIns="45719" bIns="45719" numCol="1" anchor="t">
                <a:noAutofit/>
              </a:bodyPr>
              <a:lstStyle/>
              <a:p>
                <a:pPr algn="ctr">
                  <a:defRPr sz="1600">
                    <a:solidFill>
                      <a:srgbClr val="000090"/>
                    </a:solidFill>
                    <a:latin typeface="Cambria"/>
                    <a:ea typeface="Cambria"/>
                    <a:cs typeface="Cambria"/>
                    <a:sym typeface="Cambria"/>
                  </a:defRPr>
                </a:pPr>
                <a:endParaRPr/>
              </a:p>
            </p:txBody>
          </p:sp>
          <p:sp>
            <p:nvSpPr>
              <p:cNvPr id="207" name="Shape 207"/>
              <p:cNvSpPr/>
              <p:nvPr/>
            </p:nvSpPr>
            <p:spPr>
              <a:xfrm>
                <a:off x="228600" y="3276600"/>
                <a:ext cx="1752600" cy="457200"/>
              </a:xfrm>
              <a:prstGeom prst="rect">
                <a:avLst/>
              </a:prstGeom>
              <a:solidFill>
                <a:srgbClr val="FFFFFF"/>
              </a:solidFill>
              <a:ln w="38100" cap="flat">
                <a:solidFill>
                  <a:srgbClr val="000090"/>
                </a:solidFill>
                <a:prstDash val="solid"/>
                <a:round/>
              </a:ln>
              <a:effectLst>
                <a:outerShdw blurRad="38100" dist="25400" dir="2700000" rotWithShape="0">
                  <a:srgbClr val="000000">
                    <a:alpha val="60000"/>
                  </a:srgbClr>
                </a:outerShdw>
              </a:effectLst>
            </p:spPr>
            <p:txBody>
              <a:bodyPr wrap="square" lIns="45719" tIns="45719" rIns="45719" bIns="45719" numCol="1" anchor="t">
                <a:noAutofit/>
              </a:bodyPr>
              <a:lstStyle/>
              <a:p>
                <a:pPr algn="ctr">
                  <a:defRPr sz="1600">
                    <a:solidFill>
                      <a:srgbClr val="000090"/>
                    </a:solidFill>
                    <a:latin typeface="Cambria"/>
                    <a:ea typeface="Cambria"/>
                    <a:cs typeface="Cambria"/>
                    <a:sym typeface="Cambria"/>
                  </a:defRPr>
                </a:pPr>
                <a:endParaRPr/>
              </a:p>
            </p:txBody>
          </p:sp>
          <p:sp>
            <p:nvSpPr>
              <p:cNvPr id="208" name="Shape 208"/>
              <p:cNvSpPr/>
              <p:nvPr/>
            </p:nvSpPr>
            <p:spPr>
              <a:xfrm>
                <a:off x="0" y="1752600"/>
                <a:ext cx="1752600" cy="457200"/>
              </a:xfrm>
              <a:prstGeom prst="rect">
                <a:avLst/>
              </a:prstGeom>
              <a:solidFill>
                <a:srgbClr val="FFFFFF"/>
              </a:solidFill>
              <a:ln w="38100" cap="flat">
                <a:solidFill>
                  <a:srgbClr val="000090"/>
                </a:solidFill>
                <a:prstDash val="solid"/>
                <a:round/>
              </a:ln>
              <a:effectLst>
                <a:outerShdw blurRad="38100" dist="25400" dir="2700000" rotWithShape="0">
                  <a:srgbClr val="000000">
                    <a:alpha val="60000"/>
                  </a:srgbClr>
                </a:outerShdw>
              </a:effectLst>
            </p:spPr>
            <p:txBody>
              <a:bodyPr wrap="square" lIns="45719" tIns="45719" rIns="45719" bIns="45719" numCol="1" anchor="t">
                <a:noAutofit/>
              </a:bodyPr>
              <a:lstStyle/>
              <a:p>
                <a:pPr algn="ctr">
                  <a:defRPr sz="1600">
                    <a:solidFill>
                      <a:srgbClr val="000090"/>
                    </a:solidFill>
                    <a:latin typeface="Cambria"/>
                    <a:ea typeface="Cambria"/>
                    <a:cs typeface="Cambria"/>
                    <a:sym typeface="Cambria"/>
                  </a:defRPr>
                </a:pPr>
                <a:endParaRPr/>
              </a:p>
            </p:txBody>
          </p:sp>
          <p:sp>
            <p:nvSpPr>
              <p:cNvPr id="209" name="Shape 209"/>
              <p:cNvSpPr/>
              <p:nvPr/>
            </p:nvSpPr>
            <p:spPr>
              <a:xfrm>
                <a:off x="990600" y="76200"/>
                <a:ext cx="2057400" cy="990600"/>
              </a:xfrm>
              <a:prstGeom prst="rect">
                <a:avLst/>
              </a:prstGeom>
              <a:solidFill>
                <a:srgbClr val="FFFFFF"/>
              </a:solidFill>
              <a:ln w="38100" cap="flat">
                <a:solidFill>
                  <a:srgbClr val="000090"/>
                </a:solidFill>
                <a:prstDash val="solid"/>
                <a:round/>
              </a:ln>
              <a:effectLst>
                <a:outerShdw blurRad="38100" dist="25400" dir="2700000" rotWithShape="0">
                  <a:srgbClr val="000000">
                    <a:alpha val="60000"/>
                  </a:srgbClr>
                </a:outerShdw>
              </a:effectLst>
            </p:spPr>
            <p:txBody>
              <a:bodyPr wrap="square" lIns="45719" tIns="45719" rIns="45719" bIns="45719" numCol="1" anchor="t">
                <a:noAutofit/>
              </a:bodyPr>
              <a:lstStyle/>
              <a:p>
                <a:pPr algn="ctr">
                  <a:defRPr sz="1600">
                    <a:solidFill>
                      <a:srgbClr val="000090"/>
                    </a:solidFill>
                    <a:latin typeface="Cambria"/>
                    <a:ea typeface="Cambria"/>
                    <a:cs typeface="Cambria"/>
                    <a:sym typeface="Cambria"/>
                  </a:defRPr>
                </a:pPr>
                <a:endParaRPr/>
              </a:p>
            </p:txBody>
          </p:sp>
        </p:grpSp>
      </p:grpSp>
      <p:grpSp>
        <p:nvGrpSpPr>
          <p:cNvPr id="214" name="Group 214"/>
          <p:cNvGrpSpPr/>
          <p:nvPr/>
        </p:nvGrpSpPr>
        <p:grpSpPr>
          <a:xfrm>
            <a:off x="5181600" y="1295400"/>
            <a:ext cx="1828800" cy="914400"/>
            <a:chOff x="0" y="0"/>
            <a:chExt cx="1828800" cy="914400"/>
          </a:xfrm>
        </p:grpSpPr>
        <p:sp>
          <p:nvSpPr>
            <p:cNvPr id="212" name="Shape 212"/>
            <p:cNvSpPr/>
            <p:nvPr/>
          </p:nvSpPr>
          <p:spPr>
            <a:xfrm>
              <a:off x="0" y="0"/>
              <a:ext cx="1828800" cy="914400"/>
            </a:xfrm>
            <a:prstGeom prst="rect">
              <a:avLst/>
            </a:prstGeom>
            <a:solidFill>
              <a:srgbClr val="FFFFFF"/>
            </a:solidFill>
            <a:ln w="38100" cap="flat">
              <a:solidFill>
                <a:srgbClr val="000090"/>
              </a:solidFill>
              <a:prstDash val="solid"/>
              <a:round/>
            </a:ln>
            <a:effectLst>
              <a:outerShdw blurRad="38100" dist="25400" dir="2700000" rotWithShape="0">
                <a:srgbClr val="000000">
                  <a:alpha val="60000"/>
                </a:srgbClr>
              </a:outerShdw>
            </a:effectLst>
          </p:spPr>
          <p:txBody>
            <a:bodyPr wrap="square" lIns="45719" tIns="45719" rIns="45719" bIns="45719" numCol="1" anchor="t">
              <a:noAutofit/>
            </a:bodyPr>
            <a:lstStyle/>
            <a:p>
              <a:pPr algn="ctr">
                <a:defRPr>
                  <a:solidFill>
                    <a:srgbClr val="FFFFFF"/>
                  </a:solidFill>
                </a:defRPr>
              </a:pPr>
              <a:endParaRPr/>
            </a:p>
          </p:txBody>
        </p:sp>
        <p:sp>
          <p:nvSpPr>
            <p:cNvPr id="213" name="Shape 213"/>
            <p:cNvSpPr/>
            <p:nvPr/>
          </p:nvSpPr>
          <p:spPr>
            <a:xfrm>
              <a:off x="0" y="0"/>
              <a:ext cx="1828800" cy="8309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sz="1600">
                  <a:solidFill>
                    <a:srgbClr val="000090"/>
                  </a:solidFill>
                  <a:latin typeface="Cambria"/>
                  <a:ea typeface="Cambria"/>
                  <a:cs typeface="Cambria"/>
                  <a:sym typeface="Cambria"/>
                </a:defRPr>
              </a:lvl1pPr>
            </a:lstStyle>
            <a:p>
              <a:r>
                <a:t>Role of care-giving parents and extended family</a:t>
              </a:r>
            </a:p>
          </p:txBody>
        </p:sp>
      </p:grpSp>
      <p:grpSp>
        <p:nvGrpSpPr>
          <p:cNvPr id="217" name="Group 217"/>
          <p:cNvGrpSpPr/>
          <p:nvPr/>
        </p:nvGrpSpPr>
        <p:grpSpPr>
          <a:xfrm>
            <a:off x="6858000" y="2667000"/>
            <a:ext cx="1600200" cy="609600"/>
            <a:chOff x="0" y="0"/>
            <a:chExt cx="1600200" cy="609600"/>
          </a:xfrm>
        </p:grpSpPr>
        <p:sp>
          <p:nvSpPr>
            <p:cNvPr id="215" name="Shape 215"/>
            <p:cNvSpPr/>
            <p:nvPr/>
          </p:nvSpPr>
          <p:spPr>
            <a:xfrm>
              <a:off x="0" y="0"/>
              <a:ext cx="1600200" cy="609600"/>
            </a:xfrm>
            <a:prstGeom prst="rect">
              <a:avLst/>
            </a:prstGeom>
            <a:solidFill>
              <a:srgbClr val="FFFFFF"/>
            </a:solidFill>
            <a:ln w="38100" cap="flat">
              <a:solidFill>
                <a:srgbClr val="000090"/>
              </a:solidFill>
              <a:prstDash val="solid"/>
              <a:round/>
            </a:ln>
            <a:effectLst>
              <a:outerShdw blurRad="38100" dist="25400" dir="2700000" rotWithShape="0">
                <a:srgbClr val="000000">
                  <a:alpha val="60000"/>
                </a:srgbClr>
              </a:outerShdw>
            </a:effectLst>
          </p:spPr>
          <p:txBody>
            <a:bodyPr wrap="square" lIns="45719" tIns="45719" rIns="45719" bIns="45719" numCol="1" anchor="t">
              <a:noAutofit/>
            </a:bodyPr>
            <a:lstStyle/>
            <a:p>
              <a:pPr algn="ctr">
                <a:defRPr>
                  <a:solidFill>
                    <a:srgbClr val="FFFFFF"/>
                  </a:solidFill>
                </a:defRPr>
              </a:pPr>
              <a:endParaRPr/>
            </a:p>
          </p:txBody>
        </p:sp>
        <p:sp>
          <p:nvSpPr>
            <p:cNvPr id="216" name="Shape 216"/>
            <p:cNvSpPr/>
            <p:nvPr/>
          </p:nvSpPr>
          <p:spPr>
            <a:xfrm>
              <a:off x="0" y="0"/>
              <a:ext cx="1600200" cy="5847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sz="1600">
                  <a:solidFill>
                    <a:srgbClr val="000090"/>
                  </a:solidFill>
                  <a:latin typeface="Cambria"/>
                  <a:ea typeface="Cambria"/>
                  <a:cs typeface="Cambria"/>
                  <a:sym typeface="Cambria"/>
                </a:defRPr>
              </a:lvl1pPr>
            </a:lstStyle>
            <a:p>
              <a:r>
                <a:t>Honesty and openness</a:t>
              </a:r>
            </a:p>
          </p:txBody>
        </p:sp>
      </p:grpSp>
      <p:grpSp>
        <p:nvGrpSpPr>
          <p:cNvPr id="220" name="Group 220"/>
          <p:cNvGrpSpPr/>
          <p:nvPr/>
        </p:nvGrpSpPr>
        <p:grpSpPr>
          <a:xfrm>
            <a:off x="6400800" y="4343400"/>
            <a:ext cx="1752600" cy="1752600"/>
            <a:chOff x="0" y="0"/>
            <a:chExt cx="1752600" cy="1752600"/>
          </a:xfrm>
        </p:grpSpPr>
        <p:sp>
          <p:nvSpPr>
            <p:cNvPr id="218" name="Shape 218"/>
            <p:cNvSpPr/>
            <p:nvPr/>
          </p:nvSpPr>
          <p:spPr>
            <a:xfrm>
              <a:off x="0" y="0"/>
              <a:ext cx="1752600" cy="1752600"/>
            </a:xfrm>
            <a:prstGeom prst="rect">
              <a:avLst/>
            </a:prstGeom>
            <a:solidFill>
              <a:srgbClr val="FFFFFF"/>
            </a:solidFill>
            <a:ln w="38100" cap="flat">
              <a:solidFill>
                <a:srgbClr val="000090"/>
              </a:solidFill>
              <a:prstDash val="solid"/>
              <a:round/>
            </a:ln>
            <a:effectLst>
              <a:outerShdw blurRad="38100" dist="25400" dir="2700000" rotWithShape="0">
                <a:srgbClr val="000000">
                  <a:alpha val="60000"/>
                </a:srgbClr>
              </a:outerShdw>
            </a:effectLst>
          </p:spPr>
          <p:txBody>
            <a:bodyPr wrap="square" lIns="45719" tIns="45719" rIns="45719" bIns="45719" numCol="1" anchor="t">
              <a:noAutofit/>
            </a:bodyPr>
            <a:lstStyle/>
            <a:p>
              <a:pPr algn="ctr">
                <a:defRPr>
                  <a:solidFill>
                    <a:srgbClr val="FFFFFF"/>
                  </a:solidFill>
                </a:defRPr>
              </a:pPr>
              <a:endParaRPr/>
            </a:p>
          </p:txBody>
        </p:sp>
        <p:sp>
          <p:nvSpPr>
            <p:cNvPr id="219" name="Shape 219"/>
            <p:cNvSpPr/>
            <p:nvPr/>
          </p:nvSpPr>
          <p:spPr>
            <a:xfrm>
              <a:off x="0" y="0"/>
              <a:ext cx="1752600" cy="13234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sz="1600">
                  <a:solidFill>
                    <a:srgbClr val="000090"/>
                  </a:solidFill>
                  <a:latin typeface="Cambria"/>
                  <a:ea typeface="Cambria"/>
                  <a:cs typeface="Cambria"/>
                  <a:sym typeface="Cambria"/>
                </a:defRPr>
              </a:lvl1pPr>
            </a:lstStyle>
            <a:p>
              <a:r>
                <a:t>Early continuing and good quality contact and openness with imprisoned parent</a:t>
              </a:r>
            </a:p>
          </p:txBody>
        </p:sp>
      </p:grpSp>
      <p:grpSp>
        <p:nvGrpSpPr>
          <p:cNvPr id="223" name="Group 223"/>
          <p:cNvGrpSpPr/>
          <p:nvPr/>
        </p:nvGrpSpPr>
        <p:grpSpPr>
          <a:xfrm>
            <a:off x="2819400" y="5638800"/>
            <a:ext cx="2057400" cy="685800"/>
            <a:chOff x="0" y="0"/>
            <a:chExt cx="2057400" cy="685800"/>
          </a:xfrm>
        </p:grpSpPr>
        <p:sp>
          <p:nvSpPr>
            <p:cNvPr id="221" name="Shape 221"/>
            <p:cNvSpPr/>
            <p:nvPr/>
          </p:nvSpPr>
          <p:spPr>
            <a:xfrm>
              <a:off x="0" y="0"/>
              <a:ext cx="2057400" cy="685800"/>
            </a:xfrm>
            <a:prstGeom prst="rect">
              <a:avLst/>
            </a:prstGeom>
            <a:solidFill>
              <a:srgbClr val="FFFFFF"/>
            </a:solidFill>
            <a:ln w="38100" cap="flat">
              <a:solidFill>
                <a:srgbClr val="000090"/>
              </a:solidFill>
              <a:prstDash val="solid"/>
              <a:round/>
            </a:ln>
            <a:effectLst>
              <a:outerShdw blurRad="38100" dist="25400" dir="2700000" rotWithShape="0">
                <a:srgbClr val="000000">
                  <a:alpha val="60000"/>
                </a:srgbClr>
              </a:outerShdw>
            </a:effectLst>
          </p:spPr>
          <p:txBody>
            <a:bodyPr wrap="square" lIns="45719" tIns="45719" rIns="45719" bIns="45719" numCol="1" anchor="t">
              <a:noAutofit/>
            </a:bodyPr>
            <a:lstStyle/>
            <a:p>
              <a:pPr algn="ctr">
                <a:defRPr>
                  <a:solidFill>
                    <a:srgbClr val="FFFFFF"/>
                  </a:solidFill>
                </a:defRPr>
              </a:pPr>
              <a:endParaRPr/>
            </a:p>
          </p:txBody>
        </p:sp>
        <p:sp>
          <p:nvSpPr>
            <p:cNvPr id="222" name="Shape 222"/>
            <p:cNvSpPr/>
            <p:nvPr/>
          </p:nvSpPr>
          <p:spPr>
            <a:xfrm>
              <a:off x="0" y="0"/>
              <a:ext cx="2057400" cy="5847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sz="1600">
                  <a:solidFill>
                    <a:srgbClr val="000090"/>
                  </a:solidFill>
                  <a:latin typeface="Cambria"/>
                  <a:ea typeface="Cambria"/>
                  <a:cs typeface="Cambria"/>
                  <a:sym typeface="Cambria"/>
                </a:defRPr>
              </a:lvl1pPr>
            </a:lstStyle>
            <a:p>
              <a:r>
                <a:t>Children able to confide in an adult</a:t>
              </a:r>
            </a:p>
          </p:txBody>
        </p:sp>
      </p:grpSp>
      <p:grpSp>
        <p:nvGrpSpPr>
          <p:cNvPr id="226" name="Group 226"/>
          <p:cNvGrpSpPr/>
          <p:nvPr/>
        </p:nvGrpSpPr>
        <p:grpSpPr>
          <a:xfrm>
            <a:off x="685800" y="4572000"/>
            <a:ext cx="1752600" cy="457200"/>
            <a:chOff x="0" y="0"/>
            <a:chExt cx="1752600" cy="457200"/>
          </a:xfrm>
        </p:grpSpPr>
        <p:sp>
          <p:nvSpPr>
            <p:cNvPr id="224" name="Shape 224"/>
            <p:cNvSpPr/>
            <p:nvPr/>
          </p:nvSpPr>
          <p:spPr>
            <a:xfrm>
              <a:off x="0" y="0"/>
              <a:ext cx="1752600" cy="457200"/>
            </a:xfrm>
            <a:prstGeom prst="rect">
              <a:avLst/>
            </a:prstGeom>
            <a:solidFill>
              <a:srgbClr val="FFFFFF"/>
            </a:solidFill>
            <a:ln w="38100" cap="flat">
              <a:solidFill>
                <a:srgbClr val="000090"/>
              </a:solidFill>
              <a:prstDash val="solid"/>
              <a:round/>
            </a:ln>
            <a:effectLst>
              <a:outerShdw blurRad="38100" dist="25400" dir="2700000" rotWithShape="0">
                <a:srgbClr val="000000">
                  <a:alpha val="60000"/>
                </a:srgbClr>
              </a:outerShdw>
            </a:effectLst>
          </p:spPr>
          <p:txBody>
            <a:bodyPr wrap="square" lIns="45719" tIns="45719" rIns="45719" bIns="45719" numCol="1" anchor="t">
              <a:noAutofit/>
            </a:bodyPr>
            <a:lstStyle/>
            <a:p>
              <a:pPr algn="ctr">
                <a:defRPr>
                  <a:solidFill>
                    <a:srgbClr val="FFFFFF"/>
                  </a:solidFill>
                </a:defRPr>
              </a:pPr>
              <a:endParaRPr/>
            </a:p>
          </p:txBody>
        </p:sp>
        <p:sp>
          <p:nvSpPr>
            <p:cNvPr id="225" name="Shape 225"/>
            <p:cNvSpPr/>
            <p:nvPr/>
          </p:nvSpPr>
          <p:spPr>
            <a:xfrm>
              <a:off x="0" y="0"/>
              <a:ext cx="1752600" cy="3385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sz="1600">
                  <a:solidFill>
                    <a:srgbClr val="000090"/>
                  </a:solidFill>
                  <a:latin typeface="Cambria"/>
                  <a:ea typeface="Cambria"/>
                  <a:cs typeface="Cambria"/>
                  <a:sym typeface="Cambria"/>
                </a:defRPr>
              </a:lvl1pPr>
            </a:lstStyle>
            <a:p>
              <a:r>
                <a:t>Peer Support</a:t>
              </a:r>
            </a:p>
          </p:txBody>
        </p:sp>
      </p:grpSp>
      <p:grpSp>
        <p:nvGrpSpPr>
          <p:cNvPr id="229" name="Group 229"/>
          <p:cNvGrpSpPr/>
          <p:nvPr/>
        </p:nvGrpSpPr>
        <p:grpSpPr>
          <a:xfrm>
            <a:off x="457200" y="3048000"/>
            <a:ext cx="1752600" cy="457200"/>
            <a:chOff x="0" y="0"/>
            <a:chExt cx="1752600" cy="457200"/>
          </a:xfrm>
        </p:grpSpPr>
        <p:sp>
          <p:nvSpPr>
            <p:cNvPr id="227" name="Shape 227"/>
            <p:cNvSpPr/>
            <p:nvPr/>
          </p:nvSpPr>
          <p:spPr>
            <a:xfrm>
              <a:off x="0" y="0"/>
              <a:ext cx="1752600" cy="457200"/>
            </a:xfrm>
            <a:prstGeom prst="rect">
              <a:avLst/>
            </a:prstGeom>
            <a:solidFill>
              <a:srgbClr val="FFFFFF"/>
            </a:solidFill>
            <a:ln w="38100" cap="flat">
              <a:solidFill>
                <a:srgbClr val="000090"/>
              </a:solidFill>
              <a:prstDash val="solid"/>
              <a:round/>
            </a:ln>
            <a:effectLst>
              <a:outerShdw blurRad="38100" dist="25400" dir="2700000" rotWithShape="0">
                <a:srgbClr val="000000">
                  <a:alpha val="60000"/>
                </a:srgbClr>
              </a:outerShdw>
            </a:effectLst>
          </p:spPr>
          <p:txBody>
            <a:bodyPr wrap="square" lIns="45719" tIns="45719" rIns="45719" bIns="45719" numCol="1" anchor="t">
              <a:noAutofit/>
            </a:bodyPr>
            <a:lstStyle/>
            <a:p>
              <a:pPr algn="ctr">
                <a:defRPr>
                  <a:solidFill>
                    <a:srgbClr val="FFFFFF"/>
                  </a:solidFill>
                </a:defRPr>
              </a:pPr>
              <a:endParaRPr/>
            </a:p>
          </p:txBody>
        </p:sp>
        <p:sp>
          <p:nvSpPr>
            <p:cNvPr id="228" name="Shape 228"/>
            <p:cNvSpPr/>
            <p:nvPr/>
          </p:nvSpPr>
          <p:spPr>
            <a:xfrm>
              <a:off x="0" y="0"/>
              <a:ext cx="1752600" cy="3385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sz="1600">
                  <a:solidFill>
                    <a:srgbClr val="000090"/>
                  </a:solidFill>
                  <a:latin typeface="Cambria"/>
                  <a:ea typeface="Cambria"/>
                  <a:cs typeface="Cambria"/>
                  <a:sym typeface="Cambria"/>
                </a:defRPr>
              </a:lvl1pPr>
            </a:lstStyle>
            <a:p>
              <a:r>
                <a:t>School Support</a:t>
              </a:r>
            </a:p>
          </p:txBody>
        </p:sp>
      </p:grpSp>
      <p:grpSp>
        <p:nvGrpSpPr>
          <p:cNvPr id="232" name="Group 232"/>
          <p:cNvGrpSpPr/>
          <p:nvPr/>
        </p:nvGrpSpPr>
        <p:grpSpPr>
          <a:xfrm>
            <a:off x="1447800" y="1371600"/>
            <a:ext cx="2057400" cy="990600"/>
            <a:chOff x="0" y="0"/>
            <a:chExt cx="2057400" cy="990600"/>
          </a:xfrm>
        </p:grpSpPr>
        <p:sp>
          <p:nvSpPr>
            <p:cNvPr id="230" name="Shape 230"/>
            <p:cNvSpPr/>
            <p:nvPr/>
          </p:nvSpPr>
          <p:spPr>
            <a:xfrm>
              <a:off x="0" y="0"/>
              <a:ext cx="2057400" cy="990600"/>
            </a:xfrm>
            <a:prstGeom prst="rect">
              <a:avLst/>
            </a:prstGeom>
            <a:solidFill>
              <a:srgbClr val="FFFFFF"/>
            </a:solidFill>
            <a:ln w="38100" cap="flat">
              <a:solidFill>
                <a:srgbClr val="000090"/>
              </a:solidFill>
              <a:prstDash val="solid"/>
              <a:round/>
            </a:ln>
            <a:effectLst>
              <a:outerShdw blurRad="38100" dist="25400" dir="2700000" rotWithShape="0">
                <a:srgbClr val="000000">
                  <a:alpha val="60000"/>
                </a:srgbClr>
              </a:outerShdw>
            </a:effectLst>
          </p:spPr>
          <p:txBody>
            <a:bodyPr wrap="square" lIns="45719" tIns="45719" rIns="45719" bIns="45719" numCol="1" anchor="t">
              <a:noAutofit/>
            </a:bodyPr>
            <a:lstStyle/>
            <a:p>
              <a:pPr algn="ctr">
                <a:defRPr>
                  <a:solidFill>
                    <a:srgbClr val="FFFFFF"/>
                  </a:solidFill>
                </a:defRPr>
              </a:pPr>
              <a:endParaRPr/>
            </a:p>
          </p:txBody>
        </p:sp>
        <p:sp>
          <p:nvSpPr>
            <p:cNvPr id="231" name="Shape 231"/>
            <p:cNvSpPr/>
            <p:nvPr/>
          </p:nvSpPr>
          <p:spPr>
            <a:xfrm>
              <a:off x="0" y="0"/>
              <a:ext cx="2057400" cy="8309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sz="1600">
                  <a:solidFill>
                    <a:srgbClr val="000090"/>
                  </a:solidFill>
                  <a:latin typeface="Cambria"/>
                  <a:ea typeface="Cambria"/>
                  <a:cs typeface="Cambria"/>
                  <a:sym typeface="Cambria"/>
                </a:defRPr>
              </a:lvl1pPr>
            </a:lstStyle>
            <a:p>
              <a:r>
                <a:t>Enhanced support from NGOs, agencies, counseling if needed</a:t>
              </a:r>
            </a:p>
          </p:txBody>
        </p:sp>
      </p:grpSp>
      <p:sp>
        <p:nvSpPr>
          <p:cNvPr id="233" name="Shape 233"/>
          <p:cNvSpPr/>
          <p:nvPr/>
        </p:nvSpPr>
        <p:spPr>
          <a:xfrm>
            <a:off x="6286746" y="6324601"/>
            <a:ext cx="2712237" cy="3693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r>
              <a:t>Source: Martin Manby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p:nvPr/>
        </p:nvSpPr>
        <p:spPr>
          <a:xfrm>
            <a:off x="5029200" y="44381"/>
            <a:ext cx="4114800" cy="27699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solidFill>
                  <a:srgbClr val="FFFFFF"/>
                </a:solidFill>
              </a:defRPr>
            </a:lvl1pPr>
          </a:lstStyle>
          <a:p>
            <a:r>
              <a:t>Children of Prisoners Europe</a:t>
            </a:r>
          </a:p>
        </p:txBody>
      </p:sp>
      <p:sp>
        <p:nvSpPr>
          <p:cNvPr id="159" name="Shape 159"/>
          <p:cNvSpPr>
            <a:spLocks noGrp="1"/>
          </p:cNvSpPr>
          <p:nvPr>
            <p:ph type="title"/>
          </p:nvPr>
        </p:nvSpPr>
        <p:spPr>
          <a:xfrm>
            <a:off x="457200" y="494167"/>
            <a:ext cx="8229600" cy="990601"/>
          </a:xfrm>
          <a:prstGeom prst="rect">
            <a:avLst/>
          </a:prstGeom>
        </p:spPr>
        <p:txBody>
          <a:bodyPr/>
          <a:lstStyle>
            <a:lvl1pPr>
              <a:defRPr sz="3600"/>
            </a:lvl1pPr>
          </a:lstStyle>
          <a:p>
            <a:r>
              <a:rPr dirty="0"/>
              <a:t>Protecting the child-parent bond (part 1)</a:t>
            </a:r>
          </a:p>
        </p:txBody>
      </p:sp>
      <p:pic>
        <p:nvPicPr>
          <p:cNvPr id="5" name="image12.png" descr="Screen Shot 2017-01-04 at 12.24.55.png"/>
          <p:cNvPicPr>
            <a:picLocks noChangeAspect="1"/>
          </p:cNvPicPr>
          <p:nvPr/>
        </p:nvPicPr>
        <p:blipFill>
          <a:blip r:embed="rId3">
            <a:extLst/>
          </a:blip>
          <a:stretch>
            <a:fillRect/>
          </a:stretch>
        </p:blipFill>
        <p:spPr>
          <a:xfrm>
            <a:off x="2253351" y="1724615"/>
            <a:ext cx="4647764" cy="3280335"/>
          </a:xfrm>
          <a:prstGeom prst="rect">
            <a:avLst/>
          </a:prstGeom>
          <a:ln w="12700">
            <a:miter lim="400000"/>
          </a:ln>
        </p:spPr>
      </p:pic>
      <p:sp>
        <p:nvSpPr>
          <p:cNvPr id="6" name="Shape 165"/>
          <p:cNvSpPr txBox="1">
            <a:spLocks/>
          </p:cNvSpPr>
          <p:nvPr/>
        </p:nvSpPr>
        <p:spPr>
          <a:xfrm>
            <a:off x="457200" y="5428962"/>
            <a:ext cx="8229600" cy="547899"/>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Autofit/>
          </a:bodyPr>
          <a:lstStyle>
            <a:lvl1pPr marL="0" marR="0" indent="0" algn="ctr" defTabSz="868680" rtl="0" latinLnBrk="0">
              <a:lnSpc>
                <a:spcPct val="100000"/>
              </a:lnSpc>
              <a:spcBef>
                <a:spcPts val="0"/>
              </a:spcBef>
              <a:spcAft>
                <a:spcPts val="0"/>
              </a:spcAft>
              <a:buClrTx/>
              <a:buSzTx/>
              <a:buFontTx/>
              <a:buNone/>
              <a:tabLst/>
              <a:defRPr sz="3040" b="0" i="0" u="none" strike="noStrike" cap="none" spc="-95" baseline="0">
                <a:ln>
                  <a:noFill/>
                </a:ln>
                <a:solidFill>
                  <a:srgbClr val="1F497D"/>
                </a:solidFill>
                <a:uFillTx/>
                <a:latin typeface="+mn-lt"/>
                <a:ea typeface="+mn-ea"/>
                <a:cs typeface="+mn-cs"/>
                <a:sym typeface="Helvetica"/>
              </a:defRPr>
            </a:lvl1pPr>
            <a:lvl2pPr marL="0" marR="0" indent="0" algn="ctr" defTabSz="914400" rtl="0" latinLnBrk="0">
              <a:lnSpc>
                <a:spcPct val="100000"/>
              </a:lnSpc>
              <a:spcBef>
                <a:spcPts val="0"/>
              </a:spcBef>
              <a:spcAft>
                <a:spcPts val="0"/>
              </a:spcAft>
              <a:buClrTx/>
              <a:buSzTx/>
              <a:buFontTx/>
              <a:buNone/>
              <a:tabLst/>
              <a:defRPr sz="4000" b="0" i="0" u="none" strike="noStrike" cap="none" spc="-100" baseline="0">
                <a:ln>
                  <a:noFill/>
                </a:ln>
                <a:solidFill>
                  <a:srgbClr val="1F497D"/>
                </a:solidFill>
                <a:uFillTx/>
                <a:latin typeface="+mn-lt"/>
                <a:ea typeface="+mn-ea"/>
                <a:cs typeface="+mn-cs"/>
                <a:sym typeface="Helvetica"/>
              </a:defRPr>
            </a:lvl2pPr>
            <a:lvl3pPr marL="0" marR="0" indent="0" algn="ctr" defTabSz="914400" rtl="0" latinLnBrk="0">
              <a:lnSpc>
                <a:spcPct val="100000"/>
              </a:lnSpc>
              <a:spcBef>
                <a:spcPts val="0"/>
              </a:spcBef>
              <a:spcAft>
                <a:spcPts val="0"/>
              </a:spcAft>
              <a:buClrTx/>
              <a:buSzTx/>
              <a:buFontTx/>
              <a:buNone/>
              <a:tabLst/>
              <a:defRPr sz="4000" b="0" i="0" u="none" strike="noStrike" cap="none" spc="-100" baseline="0">
                <a:ln>
                  <a:noFill/>
                </a:ln>
                <a:solidFill>
                  <a:srgbClr val="1F497D"/>
                </a:solidFill>
                <a:uFillTx/>
                <a:latin typeface="+mn-lt"/>
                <a:ea typeface="+mn-ea"/>
                <a:cs typeface="+mn-cs"/>
                <a:sym typeface="Helvetica"/>
              </a:defRPr>
            </a:lvl3pPr>
            <a:lvl4pPr marL="0" marR="0" indent="0" algn="ctr" defTabSz="914400" rtl="0" latinLnBrk="0">
              <a:lnSpc>
                <a:spcPct val="100000"/>
              </a:lnSpc>
              <a:spcBef>
                <a:spcPts val="0"/>
              </a:spcBef>
              <a:spcAft>
                <a:spcPts val="0"/>
              </a:spcAft>
              <a:buClrTx/>
              <a:buSzTx/>
              <a:buFontTx/>
              <a:buNone/>
              <a:tabLst/>
              <a:defRPr sz="4000" b="0" i="0" u="none" strike="noStrike" cap="none" spc="-100" baseline="0">
                <a:ln>
                  <a:noFill/>
                </a:ln>
                <a:solidFill>
                  <a:srgbClr val="1F497D"/>
                </a:solidFill>
                <a:uFillTx/>
                <a:latin typeface="+mn-lt"/>
                <a:ea typeface="+mn-ea"/>
                <a:cs typeface="+mn-cs"/>
                <a:sym typeface="Helvetica"/>
              </a:defRPr>
            </a:lvl4pPr>
            <a:lvl5pPr marL="0" marR="0" indent="0" algn="ctr" defTabSz="914400" rtl="0" latinLnBrk="0">
              <a:lnSpc>
                <a:spcPct val="100000"/>
              </a:lnSpc>
              <a:spcBef>
                <a:spcPts val="0"/>
              </a:spcBef>
              <a:spcAft>
                <a:spcPts val="0"/>
              </a:spcAft>
              <a:buClrTx/>
              <a:buSzTx/>
              <a:buFontTx/>
              <a:buNone/>
              <a:tabLst/>
              <a:defRPr sz="4000" b="0" i="0" u="none" strike="noStrike" cap="none" spc="-100" baseline="0">
                <a:ln>
                  <a:noFill/>
                </a:ln>
                <a:solidFill>
                  <a:srgbClr val="1F497D"/>
                </a:solidFill>
                <a:uFillTx/>
                <a:latin typeface="+mn-lt"/>
                <a:ea typeface="+mn-ea"/>
                <a:cs typeface="+mn-cs"/>
                <a:sym typeface="Helvetica"/>
              </a:defRPr>
            </a:lvl5pPr>
            <a:lvl6pPr marL="0" marR="0" indent="0" algn="ctr" defTabSz="914400" rtl="0" latinLnBrk="0">
              <a:lnSpc>
                <a:spcPct val="100000"/>
              </a:lnSpc>
              <a:spcBef>
                <a:spcPts val="0"/>
              </a:spcBef>
              <a:spcAft>
                <a:spcPts val="0"/>
              </a:spcAft>
              <a:buClrTx/>
              <a:buSzTx/>
              <a:buFontTx/>
              <a:buNone/>
              <a:tabLst/>
              <a:defRPr sz="4000" b="0" i="0" u="none" strike="noStrike" cap="none" spc="-100" baseline="0">
                <a:ln>
                  <a:noFill/>
                </a:ln>
                <a:solidFill>
                  <a:srgbClr val="1F497D"/>
                </a:solidFill>
                <a:uFillTx/>
                <a:latin typeface="+mn-lt"/>
                <a:ea typeface="+mn-ea"/>
                <a:cs typeface="+mn-cs"/>
                <a:sym typeface="Helvetica"/>
              </a:defRPr>
            </a:lvl6pPr>
            <a:lvl7pPr marL="0" marR="0" indent="0" algn="ctr" defTabSz="914400" rtl="0" latinLnBrk="0">
              <a:lnSpc>
                <a:spcPct val="100000"/>
              </a:lnSpc>
              <a:spcBef>
                <a:spcPts val="0"/>
              </a:spcBef>
              <a:spcAft>
                <a:spcPts val="0"/>
              </a:spcAft>
              <a:buClrTx/>
              <a:buSzTx/>
              <a:buFontTx/>
              <a:buNone/>
              <a:tabLst/>
              <a:defRPr sz="4000" b="0" i="0" u="none" strike="noStrike" cap="none" spc="-100" baseline="0">
                <a:ln>
                  <a:noFill/>
                </a:ln>
                <a:solidFill>
                  <a:srgbClr val="1F497D"/>
                </a:solidFill>
                <a:uFillTx/>
                <a:latin typeface="+mn-lt"/>
                <a:ea typeface="+mn-ea"/>
                <a:cs typeface="+mn-cs"/>
                <a:sym typeface="Helvetica"/>
              </a:defRPr>
            </a:lvl7pPr>
            <a:lvl8pPr marL="0" marR="0" indent="0" algn="ctr" defTabSz="914400" rtl="0" latinLnBrk="0">
              <a:lnSpc>
                <a:spcPct val="100000"/>
              </a:lnSpc>
              <a:spcBef>
                <a:spcPts val="0"/>
              </a:spcBef>
              <a:spcAft>
                <a:spcPts val="0"/>
              </a:spcAft>
              <a:buClrTx/>
              <a:buSzTx/>
              <a:buFontTx/>
              <a:buNone/>
              <a:tabLst/>
              <a:defRPr sz="4000" b="0" i="0" u="none" strike="noStrike" cap="none" spc="-100" baseline="0">
                <a:ln>
                  <a:noFill/>
                </a:ln>
                <a:solidFill>
                  <a:srgbClr val="1F497D"/>
                </a:solidFill>
                <a:uFillTx/>
                <a:latin typeface="+mn-lt"/>
                <a:ea typeface="+mn-ea"/>
                <a:cs typeface="+mn-cs"/>
                <a:sym typeface="Helvetica"/>
              </a:defRPr>
            </a:lvl8pPr>
            <a:lvl9pPr marL="0" marR="0" indent="0" algn="ctr" defTabSz="914400" rtl="0" latinLnBrk="0">
              <a:lnSpc>
                <a:spcPct val="100000"/>
              </a:lnSpc>
              <a:spcBef>
                <a:spcPts val="0"/>
              </a:spcBef>
              <a:spcAft>
                <a:spcPts val="0"/>
              </a:spcAft>
              <a:buClrTx/>
              <a:buSzTx/>
              <a:buFontTx/>
              <a:buNone/>
              <a:tabLst/>
              <a:defRPr sz="4000" b="0" i="0" u="none" strike="noStrike" cap="none" spc="-100" baseline="0">
                <a:ln>
                  <a:noFill/>
                </a:ln>
                <a:solidFill>
                  <a:srgbClr val="1F497D"/>
                </a:solidFill>
                <a:uFillTx/>
                <a:latin typeface="+mn-lt"/>
                <a:ea typeface="+mn-ea"/>
                <a:cs typeface="+mn-cs"/>
                <a:sym typeface="Helvetica"/>
              </a:defRPr>
            </a:lvl9pPr>
          </a:lstStyle>
          <a:p>
            <a:r>
              <a:rPr lang="en-US" sz="3600" dirty="0" smtClean="0"/>
              <a:t>Protection from humiliation</a:t>
            </a:r>
            <a:endParaRPr lang="en-US" sz="3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p:nvPr/>
        </p:nvSpPr>
        <p:spPr>
          <a:xfrm>
            <a:off x="5029200" y="44381"/>
            <a:ext cx="4114800" cy="27699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solidFill>
                  <a:srgbClr val="FFFFFF"/>
                </a:solidFill>
              </a:defRPr>
            </a:lvl1pPr>
          </a:lstStyle>
          <a:p>
            <a:r>
              <a:t>Children of Prisoners Europe</a:t>
            </a:r>
          </a:p>
        </p:txBody>
      </p:sp>
      <p:sp>
        <p:nvSpPr>
          <p:cNvPr id="171" name="Shape 171"/>
          <p:cNvSpPr>
            <a:spLocks noGrp="1"/>
          </p:cNvSpPr>
          <p:nvPr>
            <p:ph type="title"/>
          </p:nvPr>
        </p:nvSpPr>
        <p:spPr>
          <a:xfrm>
            <a:off x="457200" y="645997"/>
            <a:ext cx="8229600" cy="547899"/>
          </a:xfrm>
          <a:prstGeom prst="rect">
            <a:avLst/>
          </a:prstGeom>
        </p:spPr>
        <p:txBody>
          <a:bodyPr>
            <a:noAutofit/>
          </a:bodyPr>
          <a:lstStyle>
            <a:lvl1pPr defTabSz="868680">
              <a:defRPr sz="3040" spc="-95"/>
            </a:lvl1pPr>
          </a:lstStyle>
          <a:p>
            <a:r>
              <a:rPr sz="3600" dirty="0"/>
              <a:t>Protecting the child-parent bond (part 2)</a:t>
            </a:r>
          </a:p>
        </p:txBody>
      </p:sp>
      <p:pic>
        <p:nvPicPr>
          <p:cNvPr id="172" name="image12.png" descr="Screen Shot 2017-01-04 at 12.24.55.png"/>
          <p:cNvPicPr>
            <a:picLocks noChangeAspect="1"/>
          </p:cNvPicPr>
          <p:nvPr/>
        </p:nvPicPr>
        <p:blipFill>
          <a:blip r:embed="rId3">
            <a:extLst/>
          </a:blip>
          <a:stretch>
            <a:fillRect/>
          </a:stretch>
        </p:blipFill>
        <p:spPr>
          <a:xfrm>
            <a:off x="2253351" y="1431545"/>
            <a:ext cx="4647764" cy="3280335"/>
          </a:xfrm>
          <a:prstGeom prst="rect">
            <a:avLst/>
          </a:prstGeom>
          <a:ln w="12700">
            <a:miter lim="400000"/>
          </a:ln>
        </p:spPr>
      </p:pic>
      <p:sp>
        <p:nvSpPr>
          <p:cNvPr id="2" name="TextBox 1"/>
          <p:cNvSpPr txBox="1"/>
          <p:nvPr/>
        </p:nvSpPr>
        <p:spPr>
          <a:xfrm>
            <a:off x="1597833" y="4999388"/>
            <a:ext cx="6165991" cy="15234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dirty="0" smtClean="0">
                <a:solidFill>
                  <a:schemeClr val="tx1"/>
                </a:solidFill>
              </a:rPr>
              <a:t>Alain </a:t>
            </a:r>
            <a:r>
              <a:rPr lang="en-US" dirty="0" err="1" smtClean="0">
                <a:solidFill>
                  <a:schemeClr val="tx1"/>
                </a:solidFill>
              </a:rPr>
              <a:t>Bouregba</a:t>
            </a:r>
            <a:r>
              <a:rPr lang="en-US" dirty="0" smtClean="0">
                <a:solidFill>
                  <a:schemeClr val="tx1"/>
                </a:solidFill>
              </a:rPr>
              <a:t>: </a:t>
            </a:r>
          </a:p>
          <a:p>
            <a:r>
              <a:rPr lang="en-US" dirty="0" smtClean="0">
                <a:solidFill>
                  <a:schemeClr val="tx1"/>
                </a:solidFill>
              </a:rPr>
              <a:t>Comment </a:t>
            </a:r>
            <a:r>
              <a:rPr lang="en-US" dirty="0" err="1" smtClean="0">
                <a:solidFill>
                  <a:schemeClr val="tx1"/>
                </a:solidFill>
              </a:rPr>
              <a:t>l’incarcération</a:t>
            </a:r>
            <a:r>
              <a:rPr lang="en-US" dirty="0" smtClean="0">
                <a:solidFill>
                  <a:schemeClr val="tx1"/>
                </a:solidFill>
              </a:rPr>
              <a:t> </a:t>
            </a:r>
            <a:r>
              <a:rPr lang="en-US" dirty="0" err="1" smtClean="0">
                <a:solidFill>
                  <a:schemeClr val="tx1"/>
                </a:solidFill>
              </a:rPr>
              <a:t>altère</a:t>
            </a:r>
            <a:r>
              <a:rPr lang="en-US" dirty="0" smtClean="0">
                <a:solidFill>
                  <a:schemeClr val="tx1"/>
                </a:solidFill>
              </a:rPr>
              <a:t> la </a:t>
            </a:r>
            <a:r>
              <a:rPr lang="en-US" dirty="0" err="1" smtClean="0">
                <a:solidFill>
                  <a:schemeClr val="tx1"/>
                </a:solidFill>
              </a:rPr>
              <a:t>conduite</a:t>
            </a:r>
            <a:r>
              <a:rPr lang="en-US" dirty="0" smtClean="0">
                <a:solidFill>
                  <a:schemeClr val="tx1"/>
                </a:solidFill>
              </a:rPr>
              <a:t> de </a:t>
            </a:r>
            <a:r>
              <a:rPr lang="en-US" dirty="0" err="1" smtClean="0">
                <a:solidFill>
                  <a:schemeClr val="tx1"/>
                </a:solidFill>
              </a:rPr>
              <a:t>l’individu</a:t>
            </a:r>
            <a:r>
              <a:rPr lang="en-US" dirty="0" smtClean="0">
                <a:solidFill>
                  <a:schemeClr val="tx1"/>
                </a:solidFill>
              </a:rPr>
              <a:t> /</a:t>
            </a:r>
          </a:p>
          <a:p>
            <a:r>
              <a:rPr lang="en-US" dirty="0" smtClean="0">
                <a:solidFill>
                  <a:schemeClr val="tx1"/>
                </a:solidFill>
              </a:rPr>
              <a:t>How incarceration alters the child-parent relationship</a:t>
            </a:r>
          </a:p>
          <a:p>
            <a:pPr algn="ctr"/>
            <a:endParaRPr lang="en-US" dirty="0" smtClean="0"/>
          </a:p>
          <a:p>
            <a:pPr algn="ctr"/>
            <a:r>
              <a:rPr lang="en-US" dirty="0" smtClean="0"/>
              <a:t>Video documentary: </a:t>
            </a:r>
            <a:r>
              <a:rPr lang="en-US" dirty="0" smtClean="0">
                <a:hlinkClick r:id="rId4"/>
              </a:rPr>
              <a:t>https</a:t>
            </a:r>
            <a:r>
              <a:rPr lang="en-US" dirty="0">
                <a:hlinkClick r:id="rId4"/>
              </a:rPr>
              <a:t>://goo.gl/</a:t>
            </a:r>
            <a:r>
              <a:rPr lang="en-US" dirty="0" smtClean="0">
                <a:hlinkClick r:id="rId4"/>
              </a:rPr>
              <a:t>wO62Tk</a:t>
            </a:r>
            <a:endParaRPr lang="en-US" dirty="0" smtClean="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p:nvPr/>
        </p:nvSpPr>
        <p:spPr>
          <a:xfrm>
            <a:off x="5029200" y="44381"/>
            <a:ext cx="4114800" cy="27699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solidFill>
                  <a:srgbClr val="FFFFFF"/>
                </a:solidFill>
              </a:defRPr>
            </a:lvl1pPr>
          </a:lstStyle>
          <a:p>
            <a:r>
              <a:t>Children of Prisoners Europe</a:t>
            </a:r>
          </a:p>
        </p:txBody>
      </p:sp>
      <p:pic>
        <p:nvPicPr>
          <p:cNvPr id="244" name="image21.jpeg" descr="scales-justice-stand_115bc1c8a2bca4cf.jpg"/>
          <p:cNvPicPr>
            <a:picLocks noChangeAspect="1"/>
          </p:cNvPicPr>
          <p:nvPr/>
        </p:nvPicPr>
        <p:blipFill>
          <a:blip r:embed="rId3">
            <a:alphaModFix amt="17000"/>
            <a:extLst/>
          </a:blip>
          <a:stretch>
            <a:fillRect/>
          </a:stretch>
        </p:blipFill>
        <p:spPr>
          <a:xfrm>
            <a:off x="260" y="1482634"/>
            <a:ext cx="9550140" cy="5375366"/>
          </a:xfrm>
          <a:prstGeom prst="rect">
            <a:avLst/>
          </a:prstGeom>
          <a:ln w="12700">
            <a:miter lim="400000"/>
          </a:ln>
        </p:spPr>
      </p:pic>
      <p:sp>
        <p:nvSpPr>
          <p:cNvPr id="245" name="Shape 245"/>
          <p:cNvSpPr>
            <a:spLocks noGrp="1"/>
          </p:cNvSpPr>
          <p:nvPr>
            <p:ph type="title"/>
          </p:nvPr>
        </p:nvSpPr>
        <p:spPr>
          <a:xfrm>
            <a:off x="457200" y="715517"/>
            <a:ext cx="8229600" cy="547899"/>
          </a:xfrm>
          <a:prstGeom prst="rect">
            <a:avLst/>
          </a:prstGeom>
        </p:spPr>
        <p:txBody>
          <a:bodyPr>
            <a:noAutofit/>
          </a:bodyPr>
          <a:lstStyle>
            <a:lvl1pPr defTabSz="886968">
              <a:defRPr sz="2716" spc="-97"/>
            </a:lvl1pPr>
          </a:lstStyle>
          <a:p>
            <a:r>
              <a:rPr lang="en-GB" sz="3200" dirty="0" smtClean="0"/>
              <a:t>The rights of the child</a:t>
            </a:r>
            <a:endParaRPr sz="3200" dirty="0"/>
          </a:p>
        </p:txBody>
      </p:sp>
      <p:sp>
        <p:nvSpPr>
          <p:cNvPr id="246" name="Shape 246"/>
          <p:cNvSpPr>
            <a:spLocks noGrp="1"/>
          </p:cNvSpPr>
          <p:nvPr>
            <p:ph type="body" sz="half" idx="1"/>
          </p:nvPr>
        </p:nvSpPr>
        <p:spPr>
          <a:xfrm>
            <a:off x="1269999" y="1734144"/>
            <a:ext cx="7659076" cy="4948010"/>
          </a:xfrm>
          <a:prstGeom prst="rect">
            <a:avLst/>
          </a:prstGeom>
        </p:spPr>
        <p:txBody>
          <a:bodyPr>
            <a:normAutofit fontScale="85000" lnSpcReduction="10000"/>
          </a:bodyPr>
          <a:lstStyle/>
          <a:p>
            <a:pPr marL="0" indent="0" defTabSz="713231">
              <a:lnSpc>
                <a:spcPct val="110000"/>
              </a:lnSpc>
              <a:spcBef>
                <a:spcPts val="400"/>
              </a:spcBef>
              <a:buSzTx/>
              <a:buNone/>
              <a:defRPr sz="1871"/>
            </a:pPr>
            <a:r>
              <a:rPr lang="en-GB" sz="2000" b="1" dirty="0" smtClean="0">
                <a:solidFill>
                  <a:schemeClr val="tx1">
                    <a:lumMod val="85000"/>
                    <a:lumOff val="15000"/>
                  </a:schemeClr>
                </a:solidFill>
              </a:rPr>
              <a:t>European Convention on Human Rights (1953): </a:t>
            </a:r>
          </a:p>
          <a:p>
            <a:pPr marL="0" indent="0" defTabSz="713231">
              <a:lnSpc>
                <a:spcPct val="110000"/>
              </a:lnSpc>
              <a:spcBef>
                <a:spcPts val="400"/>
              </a:spcBef>
              <a:buSzTx/>
              <a:buNone/>
              <a:defRPr sz="1871"/>
            </a:pPr>
            <a:r>
              <a:rPr lang="en-GB" sz="2000" dirty="0" smtClean="0">
                <a:solidFill>
                  <a:schemeClr val="tx1">
                    <a:lumMod val="85000"/>
                    <a:lumOff val="15000"/>
                  </a:schemeClr>
                </a:solidFill>
              </a:rPr>
              <a:t>Article 8: </a:t>
            </a:r>
            <a:r>
              <a:rPr lang="en-GB" sz="2000" i="1" dirty="0" smtClean="0">
                <a:solidFill>
                  <a:schemeClr val="tx1">
                    <a:lumMod val="85000"/>
                    <a:lumOff val="15000"/>
                  </a:schemeClr>
                </a:solidFill>
              </a:rPr>
              <a:t>Everyone has the right to respect for their private and family life</a:t>
            </a:r>
          </a:p>
          <a:p>
            <a:pPr marL="0" indent="0" defTabSz="713231">
              <a:lnSpc>
                <a:spcPct val="110000"/>
              </a:lnSpc>
              <a:spcBef>
                <a:spcPts val="400"/>
              </a:spcBef>
              <a:buSzTx/>
              <a:buNone/>
              <a:defRPr sz="1871"/>
            </a:pPr>
            <a:endParaRPr lang="en-GB" sz="2000" dirty="0" smtClean="0">
              <a:solidFill>
                <a:schemeClr val="tx1">
                  <a:lumMod val="85000"/>
                  <a:lumOff val="15000"/>
                </a:schemeClr>
              </a:solidFill>
            </a:endParaRPr>
          </a:p>
          <a:p>
            <a:pPr marL="0" indent="0" defTabSz="713231">
              <a:lnSpc>
                <a:spcPct val="110000"/>
              </a:lnSpc>
              <a:spcBef>
                <a:spcPts val="400"/>
              </a:spcBef>
              <a:buSzTx/>
              <a:buNone/>
              <a:defRPr sz="1871"/>
            </a:pPr>
            <a:r>
              <a:rPr lang="en-GB" sz="2000" b="1" dirty="0" smtClean="0">
                <a:solidFill>
                  <a:schemeClr val="tx1">
                    <a:lumMod val="85000"/>
                    <a:lumOff val="15000"/>
                  </a:schemeClr>
                </a:solidFill>
              </a:rPr>
              <a:t>United Nations Convention on the Rights of the Child (1989)</a:t>
            </a:r>
          </a:p>
          <a:p>
            <a:pPr marL="0" indent="0" defTabSz="713231">
              <a:lnSpc>
                <a:spcPct val="110000"/>
              </a:lnSpc>
              <a:spcBef>
                <a:spcPts val="400"/>
              </a:spcBef>
              <a:buSzTx/>
              <a:buNone/>
              <a:defRPr sz="1871"/>
            </a:pPr>
            <a:r>
              <a:rPr lang="en-GB" sz="2000" dirty="0" smtClean="0">
                <a:solidFill>
                  <a:schemeClr val="tx1">
                    <a:lumMod val="85000"/>
                    <a:lumOff val="15000"/>
                  </a:schemeClr>
                </a:solidFill>
              </a:rPr>
              <a:t>Articles:</a:t>
            </a:r>
          </a:p>
          <a:p>
            <a:pPr marL="0" indent="0" defTabSz="713231">
              <a:lnSpc>
                <a:spcPct val="110000"/>
              </a:lnSpc>
              <a:spcBef>
                <a:spcPts val="400"/>
              </a:spcBef>
              <a:buSzTx/>
              <a:buNone/>
              <a:defRPr sz="1871"/>
            </a:pPr>
            <a:r>
              <a:rPr lang="en-GB" sz="2000" dirty="0" smtClean="0"/>
              <a:t>2: right </a:t>
            </a:r>
            <a:r>
              <a:rPr lang="en-GB" sz="2000" dirty="0"/>
              <a:t>to protection from discrimination on the basis of the status or activities of the child’s </a:t>
            </a:r>
            <a:r>
              <a:rPr lang="en-GB" sz="2000" dirty="0" smtClean="0"/>
              <a:t>parents; </a:t>
            </a:r>
          </a:p>
          <a:p>
            <a:pPr marL="0" indent="0" defTabSz="713231">
              <a:lnSpc>
                <a:spcPct val="110000"/>
              </a:lnSpc>
              <a:spcBef>
                <a:spcPts val="400"/>
              </a:spcBef>
              <a:buSzTx/>
              <a:buNone/>
              <a:defRPr sz="1871"/>
            </a:pPr>
            <a:r>
              <a:rPr lang="en-GB" sz="2000" dirty="0" smtClean="0"/>
              <a:t>3: right </a:t>
            </a:r>
            <a:r>
              <a:rPr lang="en-GB" sz="2000" dirty="0"/>
              <a:t>to have their best interests taken into </a:t>
            </a:r>
            <a:r>
              <a:rPr lang="en-GB" sz="2000" dirty="0" smtClean="0"/>
              <a:t>consideration; </a:t>
            </a:r>
          </a:p>
          <a:p>
            <a:pPr marL="0" indent="0" defTabSz="713231">
              <a:lnSpc>
                <a:spcPct val="110000"/>
              </a:lnSpc>
              <a:spcBef>
                <a:spcPts val="400"/>
              </a:spcBef>
              <a:buSzTx/>
              <a:buNone/>
              <a:defRPr sz="1871"/>
            </a:pPr>
            <a:r>
              <a:rPr lang="en-GB" sz="2000" dirty="0" smtClean="0"/>
              <a:t>9: right </a:t>
            </a:r>
            <a:r>
              <a:rPr lang="en-GB" sz="2000" dirty="0"/>
              <a:t>to contact with their </a:t>
            </a:r>
            <a:r>
              <a:rPr lang="en-GB" sz="2000" dirty="0" smtClean="0"/>
              <a:t>parents;</a:t>
            </a:r>
          </a:p>
          <a:p>
            <a:pPr marL="0" indent="0" defTabSz="713231">
              <a:lnSpc>
                <a:spcPct val="110000"/>
              </a:lnSpc>
              <a:spcBef>
                <a:spcPts val="400"/>
              </a:spcBef>
              <a:buSzTx/>
              <a:buNone/>
              <a:defRPr sz="1871"/>
            </a:pPr>
            <a:r>
              <a:rPr lang="en-GB" sz="2000" dirty="0" smtClean="0"/>
              <a:t>12: right </a:t>
            </a:r>
            <a:r>
              <a:rPr lang="en-GB" sz="2000" dirty="0"/>
              <a:t>to express their views in all matters concerning </a:t>
            </a:r>
            <a:r>
              <a:rPr lang="en-GB" sz="2000" dirty="0" smtClean="0"/>
              <a:t>them. </a:t>
            </a:r>
          </a:p>
          <a:p>
            <a:pPr marL="0" indent="0" defTabSz="713231">
              <a:lnSpc>
                <a:spcPct val="110000"/>
              </a:lnSpc>
              <a:spcBef>
                <a:spcPts val="400"/>
              </a:spcBef>
              <a:buSzTx/>
              <a:buNone/>
              <a:defRPr sz="1871"/>
            </a:pPr>
            <a:r>
              <a:rPr lang="en-GB" sz="2000" dirty="0" smtClean="0"/>
              <a:t>as well as 5, 6.2, 9.1, 31…</a:t>
            </a:r>
          </a:p>
          <a:p>
            <a:pPr marL="0" indent="0" defTabSz="713231">
              <a:lnSpc>
                <a:spcPct val="110000"/>
              </a:lnSpc>
              <a:spcBef>
                <a:spcPts val="400"/>
              </a:spcBef>
              <a:buSzTx/>
              <a:buNone/>
              <a:defRPr sz="1871"/>
            </a:pPr>
            <a:endParaRPr lang="en-GB" sz="2000" dirty="0"/>
          </a:p>
          <a:p>
            <a:pPr marL="0" indent="0" defTabSz="713231">
              <a:lnSpc>
                <a:spcPct val="110000"/>
              </a:lnSpc>
              <a:spcBef>
                <a:spcPts val="400"/>
              </a:spcBef>
              <a:buSzTx/>
              <a:buNone/>
              <a:defRPr sz="1871"/>
            </a:pPr>
            <a:r>
              <a:rPr lang="en-GB" sz="2000" b="1" dirty="0">
                <a:solidFill>
                  <a:schemeClr val="tx1">
                    <a:lumMod val="85000"/>
                    <a:lumOff val="15000"/>
                  </a:schemeClr>
                </a:solidFill>
              </a:rPr>
              <a:t>Charter of Fundamental Rights of the European </a:t>
            </a:r>
            <a:r>
              <a:rPr lang="en-GB" sz="2000" b="1" dirty="0" smtClean="0">
                <a:solidFill>
                  <a:schemeClr val="tx1">
                    <a:lumMod val="85000"/>
                    <a:lumOff val="15000"/>
                  </a:schemeClr>
                </a:solidFill>
              </a:rPr>
              <a:t>Union (2000/2009):</a:t>
            </a:r>
            <a:endParaRPr lang="en-GB" sz="2000" b="1" dirty="0">
              <a:solidFill>
                <a:schemeClr val="tx1">
                  <a:lumMod val="85000"/>
                  <a:lumOff val="15000"/>
                </a:schemeClr>
              </a:solidFill>
            </a:endParaRPr>
          </a:p>
          <a:p>
            <a:pPr marL="0" indent="0" defTabSz="713231">
              <a:lnSpc>
                <a:spcPct val="110000"/>
              </a:lnSpc>
              <a:spcBef>
                <a:spcPts val="400"/>
              </a:spcBef>
              <a:buSzTx/>
              <a:buNone/>
              <a:defRPr sz="1871"/>
            </a:pPr>
            <a:r>
              <a:rPr lang="en-GB" sz="2000" dirty="0">
                <a:solidFill>
                  <a:schemeClr val="tx1">
                    <a:lumMod val="85000"/>
                    <a:lumOff val="15000"/>
                  </a:schemeClr>
                </a:solidFill>
              </a:rPr>
              <a:t>Article 24: Rights of the child to protection, care, well-being, express views freely, best interests and the right to maintain a personal and direct relationship with both parents</a:t>
            </a:r>
          </a:p>
          <a:p>
            <a:pPr marL="0" indent="0" defTabSz="713231">
              <a:lnSpc>
                <a:spcPct val="110000"/>
              </a:lnSpc>
              <a:spcBef>
                <a:spcPts val="400"/>
              </a:spcBef>
              <a:buSzTx/>
              <a:buNone/>
              <a:defRPr sz="1871"/>
            </a:pPr>
            <a:endParaRPr lang="en-GB" sz="2000" dirty="0" smtClean="0"/>
          </a:p>
          <a:p>
            <a:pPr marL="0" indent="0" defTabSz="713231">
              <a:lnSpc>
                <a:spcPct val="110000"/>
              </a:lnSpc>
              <a:spcBef>
                <a:spcPts val="400"/>
              </a:spcBef>
              <a:buSzTx/>
              <a:buNone/>
              <a:defRPr sz="1871"/>
            </a:pPr>
            <a:endParaRPr sz="2000" dirty="0">
              <a:solidFill>
                <a:schemeClr val="tx1">
                  <a:lumMod val="85000"/>
                  <a:lumOff val="15000"/>
                </a:scheme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Clarity">
  <a:themeElements>
    <a:clrScheme name="Clarity">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Clarity">
      <a:majorFont>
        <a:latin typeface="Calibri"/>
        <a:ea typeface="Calibri"/>
        <a:cs typeface="Calibri"/>
      </a:majorFont>
      <a:minorFont>
        <a:latin typeface="Helvetica"/>
        <a:ea typeface="Helvetica"/>
        <a:cs typeface="Helvetica"/>
      </a:minorFont>
    </a:fontScheme>
    <a:fmtScheme name="Clarit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2700000" rotWithShape="0">
              <a:srgbClr val="000000">
                <a:alpha val="60000"/>
              </a:srgbClr>
            </a:outerShdw>
          </a:effectLst>
        </a:effectStyle>
        <a:effectStyle>
          <a:effectLst>
            <a:outerShdw blurRad="38100" dist="25400" dir="2700000" rotWithShape="0">
              <a:srgbClr val="000000">
                <a:alpha val="6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6425" cap="flat">
          <a:solidFill>
            <a:schemeClr val="accent1"/>
          </a:solidFill>
          <a:prstDash val="solid"/>
          <a:round/>
        </a:ln>
        <a:effectLst>
          <a:outerShdw blurRad="38100" dist="25400" dir="2700000" rotWithShape="0">
            <a:srgbClr val="000000">
              <a:alpha val="60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642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larity">
  <a:themeElements>
    <a:clrScheme name="Clarity">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Clarity">
      <a:majorFont>
        <a:latin typeface="Calibri"/>
        <a:ea typeface="Calibri"/>
        <a:cs typeface="Calibri"/>
      </a:majorFont>
      <a:minorFont>
        <a:latin typeface="Helvetica"/>
        <a:ea typeface="Helvetica"/>
        <a:cs typeface="Helvetica"/>
      </a:minorFont>
    </a:fontScheme>
    <a:fmtScheme name="Clarit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2700000" rotWithShape="0">
              <a:srgbClr val="000000">
                <a:alpha val="60000"/>
              </a:srgbClr>
            </a:outerShdw>
          </a:effectLst>
        </a:effectStyle>
        <a:effectStyle>
          <a:effectLst>
            <a:outerShdw blurRad="38100" dist="25400" dir="2700000" rotWithShape="0">
              <a:srgbClr val="000000">
                <a:alpha val="6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6425" cap="flat">
          <a:solidFill>
            <a:schemeClr val="accent1"/>
          </a:solidFill>
          <a:prstDash val="solid"/>
          <a:round/>
        </a:ln>
        <a:effectLst>
          <a:outerShdw blurRad="38100" dist="25400" dir="2700000" rotWithShape="0">
            <a:srgbClr val="000000">
              <a:alpha val="60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642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979</TotalTime>
  <Words>1753</Words>
  <Application>Microsoft Macintosh PowerPoint</Application>
  <PresentationFormat>Présentation à l'écran (4:3)</PresentationFormat>
  <Paragraphs>366</Paragraphs>
  <Slides>41</Slides>
  <Notes>41</Notes>
  <HiddenSlides>0</HiddenSlides>
  <MMClips>0</MMClips>
  <ScaleCrop>false</ScaleCrop>
  <HeadingPairs>
    <vt:vector size="4" baseType="variant">
      <vt:variant>
        <vt:lpstr>Thème</vt:lpstr>
      </vt:variant>
      <vt:variant>
        <vt:i4>1</vt:i4>
      </vt:variant>
      <vt:variant>
        <vt:lpstr>Titres des diapositives</vt:lpstr>
      </vt:variant>
      <vt:variant>
        <vt:i4>41</vt:i4>
      </vt:variant>
    </vt:vector>
  </HeadingPairs>
  <TitlesOfParts>
    <vt:vector size="42" baseType="lpstr">
      <vt:lpstr>Clarity</vt:lpstr>
      <vt:lpstr>How to support children to cope with their parent’s imprisonment and enhance their potential to lead safe, included, happy, achieving lives?</vt:lpstr>
      <vt:lpstr>Structure</vt:lpstr>
      <vt:lpstr>The child’s needs</vt:lpstr>
      <vt:lpstr>Présentation PowerPoint</vt:lpstr>
      <vt:lpstr>Présentation PowerPoint</vt:lpstr>
      <vt:lpstr>Resilience factors - positive</vt:lpstr>
      <vt:lpstr>Protecting the child-parent bond (part 1)</vt:lpstr>
      <vt:lpstr>Protecting the child-parent bond (part 2)</vt:lpstr>
      <vt:lpstr>The rights of the child</vt:lpstr>
      <vt:lpstr>A multi-sectoral issue</vt:lpstr>
      <vt:lpstr>Présentation PowerPoint</vt:lpstr>
      <vt:lpstr>Présentation PowerPoint</vt:lpstr>
      <vt:lpstr>A multi-sectoral issue</vt:lpstr>
      <vt:lpstr>Where does the COPE network span?</vt:lpstr>
      <vt:lpstr>COPE’s pyramid of priorities</vt:lpstr>
      <vt:lpstr>Promoting good practice</vt:lpstr>
      <vt:lpstr>Ethical considerations</vt:lpstr>
      <vt:lpstr>Children of prisoners… in Europe</vt:lpstr>
      <vt:lpstr>Looking forward…</vt:lpstr>
      <vt:lpstr>Looking forward…</vt:lpstr>
      <vt:lpstr>Looking forward…</vt:lpstr>
      <vt:lpstr>Looking forward…</vt:lpstr>
      <vt:lpstr>Looking forward…</vt:lpstr>
      <vt:lpstr>Memorandum of Understanding (Italy)</vt:lpstr>
      <vt:lpstr>Présentation PowerPoint</vt:lpstr>
      <vt:lpstr>European Union</vt:lpstr>
      <vt:lpstr>Challenges and priorities</vt:lpstr>
      <vt:lpstr>Next steps:</vt:lpstr>
      <vt:lpstr>It’s time to act</vt:lpstr>
      <vt:lpstr>Thank you</vt:lpstr>
      <vt:lpstr>Thank you</vt:lpstr>
      <vt:lpstr>Thank you</vt:lpstr>
      <vt:lpstr>Thank you</vt:lpstr>
      <vt:lpstr>Thank you</vt:lpstr>
      <vt:lpstr>Thank you</vt:lpstr>
      <vt:lpstr>Thank you</vt:lpstr>
      <vt:lpstr>Thank you</vt:lpstr>
      <vt:lpstr>Thank you</vt:lpstr>
      <vt:lpstr>Thank you</vt:lpstr>
      <vt:lpstr>Food for thought</vt:lpstr>
      <vt:lpstr>Food for thought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support children to cope with their parent’s imprisonment and enhance their potential to lead safe, included, happy, achieving lives?</dc:title>
  <cp:lastModifiedBy>Association Eurochips</cp:lastModifiedBy>
  <cp:revision>723</cp:revision>
  <cp:lastPrinted>2017-01-09T18:34:53Z</cp:lastPrinted>
  <dcterms:modified xsi:type="dcterms:W3CDTF">2017-01-20T17:07:39Z</dcterms:modified>
</cp:coreProperties>
</file>