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hiddenSlides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099" autoAdjust="0"/>
  </p:normalViewPr>
  <p:slideViewPr>
    <p:cSldViewPr snapToGrid="0" snapToObjects="1">
      <p:cViewPr>
        <p:scale>
          <a:sx n="85" d="100"/>
          <a:sy n="85" d="100"/>
        </p:scale>
        <p:origin x="-124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C8293-6315-9246-A7D3-F3CA1A3B633A}" type="datetimeFigureOut">
              <a:rPr lang="en-US" smtClean="0"/>
              <a:t>01/06/2017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10C14-D37E-2249-A4E5-83787246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84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826064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5" name="Shape 2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6629400" y="609600"/>
            <a:ext cx="2057400" cy="5867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6019800" cy="58674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rgbClr val="1F4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1" cy="2200275"/>
          </a:xfrm>
          <a:prstGeom prst="rect">
            <a:avLst/>
          </a:prstGeom>
        </p:spPr>
        <p:txBody>
          <a:bodyPr anchor="b"/>
          <a:lstStyle>
            <a:lvl1pPr algn="l">
              <a:defRPr sz="4800" cap="all">
                <a:solidFill>
                  <a:srgbClr val="EEECE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722313" y="4626865"/>
            <a:ext cx="7772401" cy="1500187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>
                <a:solidFill>
                  <a:srgbClr val="EEECE1"/>
                </a:solidFill>
              </a:defRPr>
            </a:lvl1pPr>
            <a:lvl2pPr marL="0" indent="457200">
              <a:buClrTx/>
              <a:buSzTx/>
              <a:buFontTx/>
              <a:buNone/>
              <a:defRPr>
                <a:solidFill>
                  <a:srgbClr val="EEECE1"/>
                </a:solidFill>
              </a:defRPr>
            </a:lvl2pPr>
            <a:lvl3pPr marL="0" indent="914400">
              <a:buClrTx/>
              <a:buSzTx/>
              <a:buFontTx/>
              <a:buNone/>
              <a:defRPr>
                <a:solidFill>
                  <a:srgbClr val="EEECE1"/>
                </a:solidFill>
              </a:defRPr>
            </a:lvl3pPr>
            <a:lvl4pPr marL="0" indent="1371600">
              <a:buClrTx/>
              <a:buSzTx/>
              <a:buFontTx/>
              <a:buNone/>
              <a:defRPr>
                <a:solidFill>
                  <a:srgbClr val="EEECE1"/>
                </a:solidFill>
              </a:defRPr>
            </a:lvl4pPr>
            <a:lvl5pPr marL="0" indent="1828800">
              <a:buClrTx/>
              <a:buSzTx/>
              <a:buFontTx/>
              <a:buNone/>
              <a:defRPr>
                <a:solidFill>
                  <a:srgbClr val="EEECE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hape 36"/>
          <p:cNvSpPr/>
          <p:nvPr/>
        </p:nvSpPr>
        <p:spPr>
          <a:xfrm>
            <a:off x="731521" y="4599431"/>
            <a:ext cx="7848601" cy="1590"/>
          </a:xfrm>
          <a:prstGeom prst="line">
            <a:avLst/>
          </a:prstGeom>
          <a:ln w="19050">
            <a:solidFill>
              <a:srgbClr val="EEECE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sz="half" idx="1"/>
          </p:nvPr>
        </p:nvSpPr>
        <p:spPr>
          <a:xfrm>
            <a:off x="457200" y="1673352"/>
            <a:ext cx="4038600" cy="471830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487680" indent="-213360">
              <a:spcBef>
                <a:spcPts val="600"/>
              </a:spcBef>
              <a:defRPr sz="2800"/>
            </a:lvl2pPr>
            <a:lvl3pPr marL="804672" indent="-256032">
              <a:spcBef>
                <a:spcPts val="600"/>
              </a:spcBef>
              <a:defRPr sz="2800"/>
            </a:lvl3pPr>
            <a:lvl4pPr marL="1107439" indent="-284480">
              <a:spcBef>
                <a:spcPts val="600"/>
              </a:spcBef>
              <a:defRPr sz="2800"/>
            </a:lvl4pPr>
            <a:lvl5pPr marL="1264919" indent="-21336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sz="quarter" idx="1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F497D"/>
                </a:solidFill>
              </a:defRPr>
            </a:lvl1pPr>
            <a:lvl2pPr marL="0" indent="4572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F497D"/>
                </a:solidFill>
              </a:defRPr>
            </a:lvl2pPr>
            <a:lvl3pPr marL="0" indent="9144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F497D"/>
                </a:solidFill>
              </a:defRPr>
            </a:lvl3pPr>
            <a:lvl4pPr marL="0" indent="13716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F497D"/>
                </a:solidFill>
              </a:defRPr>
            </a:lvl4pPr>
            <a:lvl5pPr marL="0" indent="18288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F497D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sz="quarter" idx="13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4572002" y="1691641"/>
            <a:ext cx="793" cy="4709159"/>
          </a:xfrm>
          <a:prstGeom prst="line">
            <a:avLst/>
          </a:prstGeom>
          <a:ln w="19050">
            <a:solidFill>
              <a:srgbClr val="1F497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2971800" y="792080"/>
            <a:ext cx="5715000" cy="5577841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483325" indent="-209005">
              <a:spcBef>
                <a:spcPts val="700"/>
              </a:spcBef>
              <a:defRPr sz="3200"/>
            </a:lvl2pPr>
            <a:lvl3pPr marL="792480" indent="-243840">
              <a:spcBef>
                <a:spcPts val="700"/>
              </a:spcBef>
              <a:defRPr sz="3200"/>
            </a:lvl3pPr>
            <a:lvl4pPr marL="1115567" indent="-292608">
              <a:spcBef>
                <a:spcPts val="700"/>
              </a:spcBef>
              <a:defRPr sz="3200"/>
            </a:lvl4pPr>
            <a:lvl5pPr marL="1271016" indent="-219456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sz="quarter" idx="13"/>
          </p:nvPr>
        </p:nvSpPr>
        <p:spPr>
          <a:xfrm>
            <a:off x="457201" y="2130553"/>
            <a:ext cx="2139696" cy="424361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400"/>
            </a:pPr>
            <a:endParaRPr/>
          </a:p>
        </p:txBody>
      </p:sp>
      <p:sp>
        <p:nvSpPr>
          <p:cNvPr id="82" name="Shape 82"/>
          <p:cNvSpPr/>
          <p:nvPr/>
        </p:nvSpPr>
        <p:spPr>
          <a:xfrm flipH="1">
            <a:off x="2775011" y="792079"/>
            <a:ext cx="1589" cy="5577842"/>
          </a:xfrm>
          <a:prstGeom prst="line">
            <a:avLst/>
          </a:prstGeom>
          <a:ln w="19050">
            <a:solidFill>
              <a:srgbClr val="1F497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91" name="Shape 91"/>
          <p:cNvSpPr>
            <a:spLocks noGrp="1"/>
          </p:cNvSpPr>
          <p:nvPr>
            <p:ph type="pic" idx="13"/>
          </p:nvPr>
        </p:nvSpPr>
        <p:spPr>
          <a:xfrm>
            <a:off x="2858610" y="838202"/>
            <a:ext cx="5904391" cy="5500456"/>
          </a:xfrm>
          <a:prstGeom prst="rect">
            <a:avLst/>
          </a:prstGeom>
          <a:ln w="76200">
            <a:solidFill>
              <a:srgbClr val="FFFFFF"/>
            </a:solidFill>
            <a:miter lim="800000"/>
          </a:ln>
          <a:effectLst>
            <a:outerShdw blurRad="50800" dist="12700" dir="5400000" rotWithShape="0">
              <a:srgbClr val="000000">
                <a:alpha val="58999"/>
              </a:srgbClr>
            </a:outerShdw>
          </a:effectLst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457200" y="2133600"/>
            <a:ext cx="2139696" cy="424281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220786"/>
            <a:ext cx="9144000" cy="228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9144000" cy="365761"/>
          </a:xfrm>
          <a:prstGeom prst="rect">
            <a:avLst/>
          </a:prstGeom>
          <a:solidFill>
            <a:srgbClr val="16196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image2.png" descr="COPElogovsmall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57202" y="5608434"/>
            <a:ext cx="765735" cy="1017978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/>
          <p:nvPr/>
        </p:nvSpPr>
        <p:spPr>
          <a:xfrm>
            <a:off x="0" y="365760"/>
            <a:ext cx="9144000" cy="0"/>
          </a:xfrm>
          <a:prstGeom prst="line">
            <a:avLst/>
          </a:prstGeom>
          <a:ln w="42291">
            <a:solidFill>
              <a:schemeClr val="accent6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457200" y="753533"/>
            <a:ext cx="82296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457200" y="1896532"/>
            <a:ext cx="8229600" cy="4580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7620001" y="18287"/>
            <a:ext cx="374459" cy="36933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xmlns:p14="http://schemas.microsoft.com/office/powerpoint/2010/main"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F497D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F497D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F497D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F497D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F497D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F497D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F497D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F497D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F497D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182879" marR="0" indent="-18287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5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Helvetica"/>
        </a:defRPr>
      </a:lvl1pPr>
      <a:lvl2pPr marL="493775" marR="0" indent="-21945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5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Helvetica"/>
        </a:defRPr>
      </a:lvl2pPr>
      <a:lvl3pPr marL="792479" marR="0" indent="-24384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9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Helvetica"/>
        </a:defRPr>
      </a:lvl3pPr>
      <a:lvl4pPr marL="109727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Helvetica"/>
        </a:defRPr>
      </a:lvl4pPr>
      <a:lvl5pPr marL="1286691" marR="0" indent="-235131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Helvetica"/>
        </a:defRPr>
      </a:lvl5pPr>
      <a:lvl6pPr marL="152634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Helvetica"/>
        </a:defRPr>
      </a:lvl6pPr>
      <a:lvl7pPr marL="170922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Helvetica"/>
        </a:defRPr>
      </a:lvl7pPr>
      <a:lvl8pPr marL="189210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Helvetica"/>
        </a:defRPr>
      </a:lvl8pPr>
      <a:lvl9pPr marL="207498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happybo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057400"/>
            <a:ext cx="1955800" cy="3084637"/>
          </a:xfrm>
          <a:prstGeom prst="rect">
            <a:avLst/>
          </a:prstGeom>
        </p:spPr>
      </p:pic>
      <p:sp>
        <p:nvSpPr>
          <p:cNvPr id="192" name="Shape 192"/>
          <p:cNvSpPr/>
          <p:nvPr/>
        </p:nvSpPr>
        <p:spPr>
          <a:xfrm>
            <a:off x="5029200" y="44381"/>
            <a:ext cx="411480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t>Children of Prisoners Europe</a:t>
            </a:r>
          </a:p>
        </p:txBody>
      </p:sp>
      <p:sp>
        <p:nvSpPr>
          <p:cNvPr id="193" name="Shape 193"/>
          <p:cNvSpPr>
            <a:spLocks noGrp="1"/>
          </p:cNvSpPr>
          <p:nvPr>
            <p:ph type="title"/>
          </p:nvPr>
        </p:nvSpPr>
        <p:spPr>
          <a:xfrm>
            <a:off x="500866" y="416371"/>
            <a:ext cx="8229601" cy="884674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>
                <a:solidFill>
                  <a:srgbClr val="00009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>
              <a:lnSpc>
                <a:spcPct val="90000"/>
              </a:lnSpc>
            </a:pPr>
            <a:r>
              <a:rPr lang="fr-FR" sz="2600" dirty="0" smtClean="0"/>
              <a:t>Papa Plus in </a:t>
            </a:r>
            <a:br>
              <a:rPr lang="fr-FR" sz="2600" dirty="0" smtClean="0"/>
            </a:br>
            <a:r>
              <a:rPr lang="fr-FR" sz="2600" dirty="0" err="1" smtClean="0"/>
              <a:t>COPE’s</a:t>
            </a:r>
            <a:r>
              <a:rPr lang="fr-FR" sz="2600" dirty="0" smtClean="0"/>
              <a:t> </a:t>
            </a:r>
            <a:r>
              <a:rPr lang="fr-FR" sz="2600" dirty="0" err="1" smtClean="0"/>
              <a:t>multidisciplinary</a:t>
            </a:r>
            <a:r>
              <a:rPr lang="fr-FR" sz="2600" dirty="0" smtClean="0"/>
              <a:t> </a:t>
            </a:r>
            <a:r>
              <a:rPr lang="fr-FR" sz="2600" dirty="0" err="1" smtClean="0"/>
              <a:t>systems</a:t>
            </a:r>
            <a:r>
              <a:rPr lang="fr-FR" sz="2600" dirty="0" smtClean="0"/>
              <a:t> </a:t>
            </a:r>
            <a:r>
              <a:rPr lang="fr-FR" sz="2600" dirty="0" err="1" smtClean="0"/>
              <a:t>approach</a:t>
            </a:r>
            <a:endParaRPr sz="2600" dirty="0"/>
          </a:p>
        </p:txBody>
      </p:sp>
      <p:grpSp>
        <p:nvGrpSpPr>
          <p:cNvPr id="211" name="Group 211"/>
          <p:cNvGrpSpPr/>
          <p:nvPr/>
        </p:nvGrpSpPr>
        <p:grpSpPr>
          <a:xfrm>
            <a:off x="1066800" y="1295400"/>
            <a:ext cx="7391400" cy="4724400"/>
            <a:chOff x="609600" y="0"/>
            <a:chExt cx="7391400" cy="4724400"/>
          </a:xfrm>
        </p:grpSpPr>
        <p:sp>
          <p:nvSpPr>
            <p:cNvPr id="194" name="Shape 194"/>
            <p:cNvSpPr/>
            <p:nvPr/>
          </p:nvSpPr>
          <p:spPr>
            <a:xfrm flipH="1">
              <a:off x="1676399" y="2362199"/>
              <a:ext cx="1371601" cy="0"/>
            </a:xfrm>
            <a:prstGeom prst="line">
              <a:avLst/>
            </a:prstGeom>
            <a:noFill/>
            <a:ln w="26425" cap="flat">
              <a:solidFill>
                <a:srgbClr val="00009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5" name="Shape 195"/>
            <p:cNvSpPr/>
            <p:nvPr/>
          </p:nvSpPr>
          <p:spPr>
            <a:xfrm flipH="1" flipV="1">
              <a:off x="4876799" y="3048000"/>
              <a:ext cx="1752600" cy="457200"/>
            </a:xfrm>
            <a:prstGeom prst="line">
              <a:avLst/>
            </a:prstGeom>
            <a:noFill/>
            <a:ln w="26425" cap="flat">
              <a:solidFill>
                <a:srgbClr val="F7964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 flipH="1">
              <a:off x="5257799" y="1600199"/>
              <a:ext cx="1447799" cy="570449"/>
            </a:xfrm>
            <a:prstGeom prst="line">
              <a:avLst/>
            </a:prstGeom>
            <a:noFill/>
            <a:ln w="26425" cap="flat">
              <a:solidFill>
                <a:srgbClr val="F7964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 flipH="1">
              <a:off x="1143000" y="3048000"/>
              <a:ext cx="1905000" cy="533401"/>
            </a:xfrm>
            <a:prstGeom prst="line">
              <a:avLst/>
            </a:prstGeom>
            <a:noFill/>
            <a:ln w="26425" cap="flat">
              <a:solidFill>
                <a:srgbClr val="00009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 flipH="1" flipV="1">
              <a:off x="2514600" y="761999"/>
              <a:ext cx="698500" cy="838200"/>
            </a:xfrm>
            <a:prstGeom prst="line">
              <a:avLst/>
            </a:prstGeom>
            <a:noFill/>
            <a:ln w="26425" cap="flat">
              <a:solidFill>
                <a:srgbClr val="00009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 flipV="1">
              <a:off x="3619500" y="3884736"/>
              <a:ext cx="381000" cy="763463"/>
            </a:xfrm>
            <a:prstGeom prst="line">
              <a:avLst/>
            </a:prstGeom>
            <a:noFill/>
            <a:ln w="26425" cap="flat">
              <a:solidFill>
                <a:srgbClr val="00009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 flipH="1">
              <a:off x="4724400" y="533399"/>
              <a:ext cx="533400" cy="1219201"/>
            </a:xfrm>
            <a:prstGeom prst="line">
              <a:avLst/>
            </a:prstGeom>
            <a:noFill/>
            <a:ln w="26425" cap="flat">
              <a:solidFill>
                <a:schemeClr val="accent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210" name="Group 210"/>
            <p:cNvGrpSpPr/>
            <p:nvPr/>
          </p:nvGrpSpPr>
          <p:grpSpPr>
            <a:xfrm>
              <a:off x="609600" y="0"/>
              <a:ext cx="7391400" cy="4724400"/>
              <a:chOff x="609600" y="0"/>
              <a:chExt cx="7391400" cy="4724400"/>
            </a:xfrm>
          </p:grpSpPr>
          <p:sp>
            <p:nvSpPr>
              <p:cNvPr id="202" name="Shape 202"/>
              <p:cNvSpPr/>
              <p:nvPr/>
            </p:nvSpPr>
            <p:spPr>
              <a:xfrm>
                <a:off x="609600" y="152400"/>
                <a:ext cx="6781800" cy="4572000"/>
              </a:xfrm>
              <a:prstGeom prst="ellipse">
                <a:avLst/>
              </a:prstGeom>
              <a:noFill/>
              <a:ln w="38100" cap="flat">
                <a:solidFill>
                  <a:srgbClr val="000090"/>
                </a:solidFill>
                <a:prstDash val="solid"/>
                <a:round/>
              </a:ln>
              <a:effectLst>
                <a:outerShdw blurRad="38100" dist="25400" dir="2700000" rotWithShape="0">
                  <a:srgbClr val="000000">
                    <a:alpha val="60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3" name="Shape 203"/>
              <p:cNvSpPr/>
              <p:nvPr/>
            </p:nvSpPr>
            <p:spPr>
              <a:xfrm>
                <a:off x="4724400" y="0"/>
                <a:ext cx="1828800" cy="914400"/>
              </a:xfrm>
              <a:prstGeom prst="rect">
                <a:avLst/>
              </a:prstGeom>
              <a:ln>
                <a:solidFill>
                  <a:srgbClr val="000090"/>
                </a:solidFill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defRPr sz="1600">
                    <a:solidFill>
                      <a:srgbClr val="000090"/>
                    </a:solidFill>
                    <a:latin typeface="Cambria"/>
                    <a:ea typeface="Cambria"/>
                    <a:cs typeface="Cambria"/>
                    <a:sym typeface="Cambria"/>
                  </a:defRPr>
                </a:pPr>
                <a:endParaRPr>
                  <a:solidFill>
                    <a:schemeClr val="accent6"/>
                  </a:solidFill>
                </a:endParaRPr>
              </a:p>
            </p:txBody>
          </p:sp>
          <p:sp>
            <p:nvSpPr>
              <p:cNvPr id="204" name="Shape 204"/>
              <p:cNvSpPr/>
              <p:nvPr/>
            </p:nvSpPr>
            <p:spPr>
              <a:xfrm>
                <a:off x="6400800" y="1371600"/>
                <a:ext cx="1600200" cy="609600"/>
              </a:xfrm>
              <a:prstGeom prst="rect">
                <a:avLst/>
              </a:prstGeom>
              <a:solidFill>
                <a:srgbClr val="FFFFFF"/>
              </a:solidFill>
              <a:ln w="38100" cap="flat">
                <a:solidFill>
                  <a:srgbClr val="000090"/>
                </a:solidFill>
                <a:prstDash val="solid"/>
                <a:round/>
              </a:ln>
              <a:effectLst>
                <a:outerShdw blurRad="38100" dist="25400" dir="2700000" rotWithShape="0">
                  <a:srgbClr val="000000">
                    <a:alpha val="6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defRPr sz="1600">
                    <a:solidFill>
                      <a:srgbClr val="000090"/>
                    </a:solidFill>
                    <a:latin typeface="Cambria"/>
                    <a:ea typeface="Cambria"/>
                    <a:cs typeface="Cambria"/>
                    <a:sym typeface="Cambria"/>
                  </a:defRPr>
                </a:pPr>
                <a:endParaRPr/>
              </a:p>
            </p:txBody>
          </p:sp>
          <p:sp>
            <p:nvSpPr>
              <p:cNvPr id="205" name="Shape 205"/>
              <p:cNvSpPr/>
              <p:nvPr/>
            </p:nvSpPr>
            <p:spPr>
              <a:xfrm>
                <a:off x="5943600" y="3048000"/>
                <a:ext cx="1752600" cy="1143000"/>
              </a:xfrm>
              <a:prstGeom prst="rect">
                <a:avLst/>
              </a:prstGeom>
              <a:solidFill>
                <a:srgbClr val="FFFFFF"/>
              </a:solidFill>
              <a:ln w="38100" cap="flat">
                <a:solidFill>
                  <a:srgbClr val="000090"/>
                </a:solidFill>
                <a:prstDash val="solid"/>
                <a:round/>
              </a:ln>
              <a:effectLst>
                <a:outerShdw blurRad="38100" dist="25400" dir="2700000" rotWithShape="0">
                  <a:srgbClr val="000000">
                    <a:alpha val="6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>
                  <a:defRPr sz="1600">
                    <a:solidFill>
                      <a:srgbClr val="000090"/>
                    </a:solidFill>
                    <a:latin typeface="Cambria"/>
                    <a:ea typeface="Cambria"/>
                    <a:cs typeface="Cambria"/>
                    <a:sym typeface="Cambria"/>
                  </a:defRPr>
                </a:pPr>
                <a:endParaRPr/>
              </a:p>
            </p:txBody>
          </p:sp>
        </p:grpSp>
      </p:grpSp>
      <p:sp>
        <p:nvSpPr>
          <p:cNvPr id="212" name="Shape 212"/>
          <p:cNvSpPr/>
          <p:nvPr/>
        </p:nvSpPr>
        <p:spPr>
          <a:xfrm>
            <a:off x="3632200" y="3603658"/>
            <a:ext cx="1828800" cy="585659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45719" tIns="45719" rIns="45719" bIns="45719" numCol="1" anchor="t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6767463" y="2606990"/>
            <a:ext cx="1772433" cy="1157111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45719" tIns="45719" rIns="45719" bIns="45719" numCol="1" anchor="t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6400800" y="4343400"/>
            <a:ext cx="1752600" cy="1143000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45719" tIns="45719" rIns="45719" bIns="45719" numCol="1" anchor="t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23" name="Group 223"/>
          <p:cNvGrpSpPr/>
          <p:nvPr/>
        </p:nvGrpSpPr>
        <p:grpSpPr>
          <a:xfrm>
            <a:off x="3273778" y="4577857"/>
            <a:ext cx="4851400" cy="1990757"/>
            <a:chOff x="395748" y="-782518"/>
            <a:chExt cx="4225414" cy="1468318"/>
          </a:xfrm>
        </p:grpSpPr>
        <p:sp>
          <p:nvSpPr>
            <p:cNvPr id="221" name="Shape 221"/>
            <p:cNvSpPr/>
            <p:nvPr/>
          </p:nvSpPr>
          <p:spPr>
            <a:xfrm>
              <a:off x="395748" y="0"/>
              <a:ext cx="1661652" cy="685800"/>
            </a:xfrm>
            <a:prstGeom prst="rect">
              <a:avLst/>
            </a:prstGeom>
            <a:solidFill>
              <a:srgbClr val="FFFFFF"/>
            </a:solidFill>
            <a:ln w="38100" cap="flat">
              <a:solidFill>
                <a:srgbClr val="00009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>
              <a:off x="3194256" y="-782518"/>
              <a:ext cx="1426906" cy="4313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600">
                  <a:solidFill>
                    <a:srgbClr val="000090"/>
                  </a:solidFill>
                  <a:latin typeface="Cambria"/>
                  <a:ea typeface="Cambria"/>
                  <a:cs typeface="Cambria"/>
                  <a:sym typeface="Cambria"/>
                </a:defRPr>
              </a:lvl1pPr>
            </a:lstStyle>
            <a:p>
              <a:r>
                <a:rPr lang="en-GB" dirty="0" smtClean="0"/>
                <a:t>Support for prison staff</a:t>
              </a:r>
              <a:endParaRPr dirty="0"/>
            </a:p>
          </p:txBody>
        </p:sp>
      </p:grpSp>
      <p:grpSp>
        <p:nvGrpSpPr>
          <p:cNvPr id="226" name="Group 226"/>
          <p:cNvGrpSpPr/>
          <p:nvPr/>
        </p:nvGrpSpPr>
        <p:grpSpPr>
          <a:xfrm>
            <a:off x="682897" y="4573623"/>
            <a:ext cx="4439437" cy="1789080"/>
            <a:chOff x="-168002" y="17421"/>
            <a:chExt cx="4439437" cy="914565"/>
          </a:xfrm>
        </p:grpSpPr>
        <p:sp>
          <p:nvSpPr>
            <p:cNvPr id="224" name="Shape 224"/>
            <p:cNvSpPr/>
            <p:nvPr/>
          </p:nvSpPr>
          <p:spPr>
            <a:xfrm>
              <a:off x="-168002" y="17421"/>
              <a:ext cx="1752600" cy="457200"/>
            </a:xfrm>
            <a:prstGeom prst="rect">
              <a:avLst/>
            </a:prstGeom>
            <a:solidFill>
              <a:srgbClr val="FFFFFF"/>
            </a:solidFill>
            <a:ln w="38100" cap="flat">
              <a:solidFill>
                <a:srgbClr val="00009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2518835" y="633054"/>
              <a:ext cx="1752600" cy="2989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600">
                  <a:solidFill>
                    <a:srgbClr val="000090"/>
                  </a:solidFill>
                  <a:latin typeface="Cambria"/>
                  <a:ea typeface="Cambria"/>
                  <a:cs typeface="Cambria"/>
                  <a:sym typeface="Cambria"/>
                </a:defRPr>
              </a:lvl1pPr>
            </a:lstStyle>
            <a:p>
              <a:r>
                <a:rPr lang="en-GB" dirty="0" smtClean="0"/>
                <a:t>Training for </a:t>
              </a:r>
              <a:r>
                <a:rPr lang="en-GB" dirty="0" err="1" smtClean="0"/>
                <a:t>sentencers</a:t>
              </a:r>
              <a:endParaRPr dirty="0"/>
            </a:p>
          </p:txBody>
        </p:sp>
      </p:grpSp>
      <p:grpSp>
        <p:nvGrpSpPr>
          <p:cNvPr id="229" name="Group 229"/>
          <p:cNvGrpSpPr/>
          <p:nvPr/>
        </p:nvGrpSpPr>
        <p:grpSpPr>
          <a:xfrm>
            <a:off x="457200" y="3306914"/>
            <a:ext cx="1761774" cy="2000561"/>
            <a:chOff x="0" y="0"/>
            <a:chExt cx="1430146" cy="1246503"/>
          </a:xfrm>
        </p:grpSpPr>
        <p:sp>
          <p:nvSpPr>
            <p:cNvPr id="227" name="Shape 227"/>
            <p:cNvSpPr/>
            <p:nvPr/>
          </p:nvSpPr>
          <p:spPr>
            <a:xfrm>
              <a:off x="0" y="0"/>
              <a:ext cx="1430146" cy="457200"/>
            </a:xfrm>
            <a:prstGeom prst="rect">
              <a:avLst/>
            </a:prstGeom>
            <a:solidFill>
              <a:srgbClr val="FFFFFF"/>
            </a:solidFill>
            <a:ln w="38100" cap="flat">
              <a:solidFill>
                <a:srgbClr val="00009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379731" y="882145"/>
              <a:ext cx="1050415" cy="3643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600">
                  <a:solidFill>
                    <a:srgbClr val="000090"/>
                  </a:solidFill>
                  <a:latin typeface="Cambria"/>
                  <a:ea typeface="Cambria"/>
                  <a:cs typeface="Cambria"/>
                  <a:sym typeface="Cambria"/>
                </a:defRPr>
              </a:lvl1pPr>
            </a:lstStyle>
            <a:p>
              <a:r>
                <a:rPr lang="fr-FR" dirty="0" smtClean="0"/>
                <a:t>Support for police</a:t>
              </a:r>
              <a:endParaRPr dirty="0"/>
            </a:p>
          </p:txBody>
        </p:sp>
      </p:grpSp>
      <p:grpSp>
        <p:nvGrpSpPr>
          <p:cNvPr id="232" name="Group 232"/>
          <p:cNvGrpSpPr/>
          <p:nvPr/>
        </p:nvGrpSpPr>
        <p:grpSpPr>
          <a:xfrm>
            <a:off x="1447800" y="1371599"/>
            <a:ext cx="1825978" cy="1126068"/>
            <a:chOff x="0" y="0"/>
            <a:chExt cx="2057400" cy="990600"/>
          </a:xfrm>
        </p:grpSpPr>
        <p:sp>
          <p:nvSpPr>
            <p:cNvPr id="230" name="Shape 230"/>
            <p:cNvSpPr/>
            <p:nvPr/>
          </p:nvSpPr>
          <p:spPr>
            <a:xfrm>
              <a:off x="0" y="0"/>
              <a:ext cx="2057400" cy="990600"/>
            </a:xfrm>
            <a:prstGeom prst="rect">
              <a:avLst/>
            </a:prstGeom>
            <a:solidFill>
              <a:srgbClr val="FFFFFF">
                <a:alpha val="96000"/>
              </a:srgbClr>
            </a:solidFill>
            <a:ln w="38100" cap="flat">
              <a:solidFill>
                <a:srgbClr val="00009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>
              <a:off x="114300" y="76200"/>
              <a:ext cx="1854199" cy="7310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600">
                  <a:solidFill>
                    <a:srgbClr val="000090"/>
                  </a:solidFill>
                  <a:latin typeface="Cambria"/>
                  <a:ea typeface="Cambria"/>
                  <a:cs typeface="Cambria"/>
                  <a:sym typeface="Cambria"/>
                </a:defRPr>
              </a:lvl1pPr>
            </a:lstStyle>
            <a:p>
              <a:r>
                <a:rPr lang="fr-FR" dirty="0" smtClean="0"/>
                <a:t>Support for </a:t>
              </a:r>
              <a:r>
                <a:rPr lang="fr-FR" dirty="0" err="1" smtClean="0"/>
                <a:t>caretakers</a:t>
              </a:r>
              <a:r>
                <a:rPr lang="fr-FR" dirty="0" smtClean="0"/>
                <a:t> </a:t>
              </a:r>
            </a:p>
            <a:p>
              <a:r>
                <a:rPr lang="fr-FR" dirty="0" smtClean="0"/>
                <a:t>/ </a:t>
              </a:r>
              <a:r>
                <a:rPr lang="fr-FR" dirty="0" err="1" smtClean="0"/>
                <a:t>communities</a:t>
              </a:r>
              <a:endParaRPr dirty="0"/>
            </a:p>
          </p:txBody>
        </p:sp>
      </p:grpSp>
      <p:sp>
        <p:nvSpPr>
          <p:cNvPr id="233" name="Shape 233"/>
          <p:cNvSpPr/>
          <p:nvPr/>
        </p:nvSpPr>
        <p:spPr>
          <a:xfrm>
            <a:off x="6685767" y="6311901"/>
            <a:ext cx="204470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fr-FR" sz="1200" dirty="0" err="1" smtClean="0"/>
              <a:t>With</a:t>
            </a:r>
            <a:r>
              <a:rPr lang="fr-FR" sz="1200" dirty="0" smtClean="0"/>
              <a:t> </a:t>
            </a:r>
            <a:r>
              <a:rPr lang="fr-FR" sz="1200" dirty="0" err="1" smtClean="0"/>
              <a:t>thanks</a:t>
            </a:r>
            <a:r>
              <a:rPr lang="fr-FR" sz="1200" dirty="0" smtClean="0"/>
              <a:t> to </a:t>
            </a:r>
            <a:r>
              <a:rPr sz="1200" dirty="0" smtClean="0"/>
              <a:t>Martin </a:t>
            </a:r>
            <a:r>
              <a:rPr sz="1200" dirty="0"/>
              <a:t>Manby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61000" y="1317060"/>
            <a:ext cx="1224767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FR" sz="1600" dirty="0">
                <a:solidFill>
                  <a:srgbClr val="000090"/>
                </a:solidFill>
                <a:latin typeface="Cambria"/>
                <a:ea typeface="Cambria"/>
                <a:cs typeface="Cambria"/>
              </a:rPr>
              <a:t>Support for </a:t>
            </a:r>
            <a:r>
              <a:rPr lang="fr-FR" sz="1600" dirty="0" err="1">
                <a:solidFill>
                  <a:srgbClr val="000090"/>
                </a:solidFill>
                <a:latin typeface="Cambria"/>
                <a:ea typeface="Cambria"/>
                <a:cs typeface="Cambria"/>
                <a:sym typeface="Cambria"/>
              </a:rPr>
              <a:t>imprisoned</a:t>
            </a:r>
            <a:r>
              <a:rPr lang="fr-FR" sz="1600" dirty="0">
                <a:solidFill>
                  <a:srgbClr val="00009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fr-FR" sz="1600" dirty="0" smtClean="0">
                <a:solidFill>
                  <a:srgbClr val="000090"/>
                </a:solidFill>
                <a:latin typeface="Cambria"/>
                <a:ea typeface="Cambria"/>
                <a:cs typeface="Cambria"/>
              </a:rPr>
              <a:t>parent</a:t>
            </a:r>
            <a:endParaRPr lang="fr-FR" sz="1600" dirty="0">
              <a:solidFill>
                <a:srgbClr val="000090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47" name="Shape 228"/>
          <p:cNvSpPr/>
          <p:nvPr/>
        </p:nvSpPr>
        <p:spPr>
          <a:xfrm>
            <a:off x="800805" y="3358194"/>
            <a:ext cx="129398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>
            <a:lvl1pPr algn="ctr">
              <a:defRPr sz="1600">
                <a:solidFill>
                  <a:srgbClr val="00009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r>
              <a:rPr lang="fr-FR" dirty="0" smtClean="0"/>
              <a:t>Support for </a:t>
            </a:r>
            <a:r>
              <a:rPr lang="fr-FR" dirty="0" err="1" smtClean="0"/>
              <a:t>schools</a:t>
            </a:r>
            <a:endParaRPr dirty="0"/>
          </a:p>
        </p:txBody>
      </p:sp>
      <p:sp>
        <p:nvSpPr>
          <p:cNvPr id="42" name="TextBox 41"/>
          <p:cNvSpPr txBox="1"/>
          <p:nvPr/>
        </p:nvSpPr>
        <p:spPr>
          <a:xfrm>
            <a:off x="7010400" y="2648430"/>
            <a:ext cx="1327351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FR" sz="1600" dirty="0" smtClean="0">
                <a:solidFill>
                  <a:srgbClr val="000090"/>
                </a:solidFill>
                <a:latin typeface="Cambria"/>
                <a:ea typeface="Cambria"/>
                <a:cs typeface="Cambria"/>
              </a:rPr>
              <a:t>Support for </a:t>
            </a:r>
            <a:r>
              <a:rPr lang="fr-FR" sz="1600" dirty="0" err="1" smtClean="0">
                <a:solidFill>
                  <a:srgbClr val="000090"/>
                </a:solidFill>
                <a:latin typeface="Cambria"/>
                <a:ea typeface="Cambria"/>
                <a:cs typeface="Cambria"/>
              </a:rPr>
              <a:t>professionals</a:t>
            </a:r>
            <a:r>
              <a:rPr lang="fr-FR" sz="1600" dirty="0" smtClean="0">
                <a:solidFill>
                  <a:srgbClr val="000090"/>
                </a:solidFill>
                <a:latin typeface="Cambria"/>
                <a:ea typeface="Cambria"/>
                <a:cs typeface="Cambria"/>
              </a:rPr>
              <a:t> and </a:t>
            </a:r>
            <a:r>
              <a:rPr lang="fr-FR" sz="1600" dirty="0" err="1" smtClean="0">
                <a:solidFill>
                  <a:srgbClr val="000090"/>
                </a:solidFill>
                <a:latin typeface="Cambria"/>
                <a:ea typeface="Cambria"/>
                <a:cs typeface="Cambria"/>
                <a:sym typeface="Cambria"/>
              </a:rPr>
              <a:t>NGOs</a:t>
            </a:r>
            <a:r>
              <a:rPr lang="fr-FR" sz="1600" dirty="0" smtClean="0">
                <a:solidFill>
                  <a:srgbClr val="000090"/>
                </a:solidFill>
                <a:latin typeface="Cambria"/>
                <a:ea typeface="Cambria"/>
                <a:cs typeface="Cambria"/>
                <a:sym typeface="Cambria"/>
              </a:rPr>
              <a:t> (</a:t>
            </a:r>
            <a:r>
              <a:rPr lang="fr-FR" sz="1600" dirty="0" smtClean="0">
                <a:solidFill>
                  <a:srgbClr val="000090"/>
                </a:solidFill>
                <a:latin typeface="Cambria"/>
                <a:ea typeface="Cambria"/>
                <a:cs typeface="Cambria"/>
                <a:sym typeface="Cambria"/>
              </a:rPr>
              <a:t>COPE)</a:t>
            </a:r>
            <a:endParaRPr lang="fr-FR" sz="1600" dirty="0">
              <a:solidFill>
                <a:srgbClr val="000090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43" name="Shape 228"/>
          <p:cNvSpPr/>
          <p:nvPr/>
        </p:nvSpPr>
        <p:spPr>
          <a:xfrm>
            <a:off x="3632201" y="3709330"/>
            <a:ext cx="1828799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>
            <a:lvl1pPr algn="ctr">
              <a:defRPr sz="1600">
                <a:solidFill>
                  <a:srgbClr val="00009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r>
              <a:rPr lang="fr-FR" dirty="0" smtClean="0"/>
              <a:t>Support </a:t>
            </a:r>
            <a:r>
              <a:rPr lang="fr-FR" dirty="0" smtClean="0"/>
              <a:t>for </a:t>
            </a:r>
            <a:r>
              <a:rPr lang="fr-FR" dirty="0" err="1" smtClean="0"/>
              <a:t>child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arity">
  <a:themeElements>
    <a:clrScheme name="Clarit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arity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642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64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arity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642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64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45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Clarity</vt:lpstr>
      <vt:lpstr>Papa Plus in  COPE’s multidisciplinary systems approach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support children to cope with their parent’s imprisonment and enhance their potential to lead safe, included, happy, achieving lives?</dc:title>
  <cp:lastModifiedBy>Hannah Lynn</cp:lastModifiedBy>
  <cp:revision>733</cp:revision>
  <cp:lastPrinted>2017-01-09T18:34:53Z</cp:lastPrinted>
  <dcterms:modified xsi:type="dcterms:W3CDTF">2017-06-01T21:32:26Z</dcterms:modified>
</cp:coreProperties>
</file>